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 id="2147483681" r:id="rId3"/>
  </p:sldMasterIdLst>
  <p:sldIdLst>
    <p:sldId id="292" r:id="rId4"/>
    <p:sldId id="278" r:id="rId5"/>
    <p:sldId id="290" r:id="rId6"/>
    <p:sldId id="296" r:id="rId7"/>
    <p:sldId id="287" r:id="rId8"/>
    <p:sldId id="283" r:id="rId9"/>
    <p:sldId id="257" r:id="rId10"/>
    <p:sldId id="298" r:id="rId11"/>
    <p:sldId id="297" r:id="rId12"/>
    <p:sldId id="258" r:id="rId13"/>
    <p:sldId id="314" r:id="rId14"/>
    <p:sldId id="260" r:id="rId15"/>
    <p:sldId id="262" r:id="rId16"/>
    <p:sldId id="264" r:id="rId17"/>
    <p:sldId id="265" r:id="rId18"/>
    <p:sldId id="261" r:id="rId19"/>
    <p:sldId id="263" r:id="rId20"/>
    <p:sldId id="266" r:id="rId21"/>
    <p:sldId id="267" r:id="rId22"/>
    <p:sldId id="268" r:id="rId23"/>
    <p:sldId id="269" r:id="rId24"/>
    <p:sldId id="270" r:id="rId25"/>
    <p:sldId id="271" r:id="rId26"/>
    <p:sldId id="272" r:id="rId27"/>
    <p:sldId id="273" r:id="rId28"/>
    <p:sldId id="274" r:id="rId29"/>
    <p:sldId id="275" r:id="rId30"/>
    <p:sldId id="276" r:id="rId31"/>
    <p:sldId id="301" r:id="rId32"/>
    <p:sldId id="300" r:id="rId33"/>
    <p:sldId id="302" r:id="rId34"/>
    <p:sldId id="303" r:id="rId35"/>
    <p:sldId id="289" r:id="rId36"/>
    <p:sldId id="304" r:id="rId37"/>
    <p:sldId id="313" r:id="rId38"/>
    <p:sldId id="305" r:id="rId39"/>
    <p:sldId id="306" r:id="rId40"/>
    <p:sldId id="308" r:id="rId41"/>
    <p:sldId id="307" r:id="rId42"/>
    <p:sldId id="309" r:id="rId43"/>
    <p:sldId id="310" r:id="rId44"/>
    <p:sldId id="311" r:id="rId45"/>
    <p:sldId id="312" r:id="rId46"/>
    <p:sldId id="294" r:id="rId47"/>
    <p:sldId id="295" r:id="rId48"/>
    <p:sldId id="285" r:id="rId49"/>
    <p:sldId id="288"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son" initials="B" lastIdx="1" clrIdx="0">
    <p:extLst>
      <p:ext uri="{19B8F6BF-5375-455C-9EA6-DF929625EA0E}">
        <p15:presenceInfo xmlns:p15="http://schemas.microsoft.com/office/powerpoint/2012/main" userId="Bo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4" autoAdjust="0"/>
    <p:restoredTop sz="94660"/>
  </p:normalViewPr>
  <p:slideViewPr>
    <p:cSldViewPr snapToGrid="0">
      <p:cViewPr varScale="1">
        <p:scale>
          <a:sx n="41" d="100"/>
          <a:sy n="41" d="100"/>
        </p:scale>
        <p:origin x="66" y="6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commentAuthors" Target="commentAuthors.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6/7/2019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27" name="Text Placeholder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47786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3263892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59062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17" name="Titl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26667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007608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sp>
        <p:nvSpPr>
          <p:cNvPr id="15" name="Title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778220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a16="http://schemas.microsoft.com/office/drawing/2014/main"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spTree>
    <p:extLst>
      <p:ext uri="{BB962C8B-B14F-4D97-AF65-F5344CB8AC3E}">
        <p14:creationId xmlns:p14="http://schemas.microsoft.com/office/powerpoint/2010/main" val="3277101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9213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a:t>Click icon to add media</a:t>
            </a:r>
            <a:endParaRPr lang="ru-RU" dirty="0"/>
          </a:p>
        </p:txBody>
      </p:sp>
      <p:sp>
        <p:nvSpPr>
          <p:cNvPr id="12" name="Graphic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153049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14" name="Graphic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2817347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15" name="Subtitle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a:t>Click to edit Master subtitle style</a:t>
            </a:r>
          </a:p>
        </p:txBody>
      </p:sp>
    </p:spTree>
    <p:extLst>
      <p:ext uri="{BB962C8B-B14F-4D97-AF65-F5344CB8AC3E}">
        <p14:creationId xmlns:p14="http://schemas.microsoft.com/office/powerpoint/2010/main" val="28534302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a16="http://schemas.microsoft.com/office/drawing/2014/main"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a:t>Click to edit Master text styles</a:t>
            </a:r>
          </a:p>
        </p:txBody>
      </p:sp>
    </p:spTree>
    <p:extLst>
      <p:ext uri="{BB962C8B-B14F-4D97-AF65-F5344CB8AC3E}">
        <p14:creationId xmlns:p14="http://schemas.microsoft.com/office/powerpoint/2010/main" val="54142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0" name="Content Placeholder 2">
            <a:extLst>
              <a:ext uri="{FF2B5EF4-FFF2-40B4-BE49-F238E27FC236}">
                <a16:creationId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7540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Content Placeholder 2">
            <a:extLst>
              <a:ext uri="{FF2B5EF4-FFF2-40B4-BE49-F238E27FC236}">
                <a16:creationId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0577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Text Placeholder 2">
            <a:extLst>
              <a:ext uri="{FF2B5EF4-FFF2-40B4-BE49-F238E27FC236}">
                <a16:creationId xmlns:a16="http://schemas.microsoft.com/office/drawing/2014/main"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3">
            <a:extLst>
              <a:ext uri="{FF2B5EF4-FFF2-40B4-BE49-F238E27FC236}">
                <a16:creationId xmlns:a16="http://schemas.microsoft.com/office/drawing/2014/main"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961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a:t>Click to edit Master title style</a:t>
            </a:r>
          </a:p>
        </p:txBody>
      </p:sp>
      <p:sp>
        <p:nvSpPr>
          <p:cNvPr id="8" name="Text Placeholder 3">
            <a:extLst>
              <a:ext uri="{FF2B5EF4-FFF2-40B4-BE49-F238E27FC236}">
                <a16:creationId xmlns:a16="http://schemas.microsoft.com/office/drawing/2014/main"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Content Placeholder 2">
            <a:extLst>
              <a:ext uri="{FF2B5EF4-FFF2-40B4-BE49-F238E27FC236}">
                <a16:creationId xmlns:a16="http://schemas.microsoft.com/office/drawing/2014/main"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Graphic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7869311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0223884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40983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6/7/2019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3488886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a:t>Click to 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22" name="Titl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42209640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6/7/2019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6518481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326795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6/7/2019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126038481"/>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6/7/2019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2163759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6/7/2019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42277717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6/7/2019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4032468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6/7/2019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671152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6/7/2019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56224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6/7/2019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6/7/2019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842807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2794948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091508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6/7/2019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6/7/2019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6/7/2019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6/7/2019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6/7/2019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6/7/2019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dirty="0"/>
              <a:t>ADD A FOOTER</a:t>
            </a:r>
            <a:endParaRPr lang="ru-RU" dirty="0"/>
          </a:p>
        </p:txBody>
      </p:sp>
    </p:spTree>
    <p:extLst>
      <p:ext uri="{BB962C8B-B14F-4D97-AF65-F5344CB8AC3E}">
        <p14:creationId xmlns:p14="http://schemas.microsoft.com/office/powerpoint/2010/main" val="3187820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6/7/2019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7425731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9.jpeg"/></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4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harlfoxem/housesalesprediction" TargetMode="External"/><Relationship Id="rId2" Type="http://schemas.openxmlformats.org/officeDocument/2006/relationships/image" Target="../media/image4.jp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4.jp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hyperlink" Target="https://www.seattletimes.com/business/real-estate/seattle-area-home-prices-drop-to-lowest-point-in-two-years-down-116000-since-last-spring/" TargetMode="External"/><Relationship Id="rId7" Type="http://schemas.openxmlformats.org/officeDocument/2006/relationships/hyperlink" Target="https://www.seattletimes.com/business/real-estate/why-are-seattle-area-home-prices-so-high/)" TargetMode="External"/><Relationship Id="rId2" Type="http://schemas.openxmlformats.org/officeDocument/2006/relationships/hyperlink" Target="https://www.kaggle.com/harlfoxem/housesalesprediction" TargetMode="External"/><Relationship Id="rId1" Type="http://schemas.openxmlformats.org/officeDocument/2006/relationships/slideLayout" Target="../slideLayouts/slideLayout29.xml"/><Relationship Id="rId6" Type="http://schemas.openxmlformats.org/officeDocument/2006/relationships/hyperlink" Target="https://www.boardandvellum.com/blog/cost-of-construction-in-seattle/" TargetMode="External"/><Relationship Id="rId5" Type="http://schemas.openxmlformats.org/officeDocument/2006/relationships/hyperlink" Target="https://magazine.realtor/daily-news/2016/08/08/one-vs-two-story-homes-which-dominates)" TargetMode="External"/><Relationship Id="rId4" Type="http://schemas.openxmlformats.org/officeDocument/2006/relationships/hyperlink" Target="https://www.forbes.com/sites/alyyale/2018/12/06/2019-real-estate-forecast-what-home-buyers-sellers-and-investors-can-expec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Building glass walls and sky">
            <a:extLst>
              <a:ext uri="{FF2B5EF4-FFF2-40B4-BE49-F238E27FC236}">
                <a16:creationId xmlns:a16="http://schemas.microsoft.com/office/drawing/2014/main" id="{873751CF-C490-45B5-B248-BF86A59ECF2E}"/>
              </a:ext>
            </a:extLst>
          </p:cNvPr>
          <p:cNvPicPr>
            <a:picLocks noGrp="1" noChangeAspect="1"/>
          </p:cNvPicPr>
          <p:nvPr>
            <p:ph type="pic" sz="quarter" idx="22"/>
          </p:nvPr>
        </p:nvPicPr>
        <p:blipFill rotWithShape="1">
          <a:blip r:embed="rId2"/>
          <a:srcRect l="-48" t="6766" r="19843" b="3091"/>
          <a:stretch/>
        </p:blipFill>
        <p:spPr>
          <a:xfrm>
            <a:off x="3033191" y="0"/>
            <a:ext cx="9155634" cy="6858000"/>
          </a:xfrm>
        </p:spPr>
      </p:pic>
      <p:sp>
        <p:nvSpPr>
          <p:cNvPr id="2" name="Title 1">
            <a:extLst>
              <a:ext uri="{FF2B5EF4-FFF2-40B4-BE49-F238E27FC236}">
                <a16:creationId xmlns:a16="http://schemas.microsoft.com/office/drawing/2014/main" id="{F56E9371-6E05-45E0-803B-4C39AC28CC69}"/>
              </a:ext>
            </a:extLst>
          </p:cNvPr>
          <p:cNvSpPr>
            <a:spLocks noGrp="1"/>
          </p:cNvSpPr>
          <p:nvPr>
            <p:ph type="title"/>
          </p:nvPr>
        </p:nvSpPr>
        <p:spPr/>
        <p:txBody>
          <a:bodyPr/>
          <a:lstStyle/>
          <a:p>
            <a:pPr algn="ctr"/>
            <a:r>
              <a:rPr lang="en-US" sz="4800" dirty="0"/>
              <a:t>Predicting King County Home Prices</a:t>
            </a:r>
            <a:endParaRPr lang="ru-RU" sz="4800" dirty="0"/>
          </a:p>
        </p:txBody>
      </p:sp>
      <p:sp>
        <p:nvSpPr>
          <p:cNvPr id="3" name="Text Placeholder 2">
            <a:extLst>
              <a:ext uri="{FF2B5EF4-FFF2-40B4-BE49-F238E27FC236}">
                <a16:creationId xmlns:a16="http://schemas.microsoft.com/office/drawing/2014/main" id="{E0A0FE25-038A-4A14-B11A-432FECB7FA1E}"/>
              </a:ext>
            </a:extLst>
          </p:cNvPr>
          <p:cNvSpPr>
            <a:spLocks noGrp="1"/>
          </p:cNvSpPr>
          <p:nvPr>
            <p:ph type="body" sz="quarter" idx="13"/>
          </p:nvPr>
        </p:nvSpPr>
        <p:spPr>
          <a:xfrm>
            <a:off x="221673" y="3782292"/>
            <a:ext cx="3519054" cy="1080654"/>
          </a:xfrm>
        </p:spPr>
        <p:txBody>
          <a:bodyPr/>
          <a:lstStyle/>
          <a:p>
            <a:endParaRPr lang="en-US" sz="1800" dirty="0"/>
          </a:p>
          <a:p>
            <a:r>
              <a:rPr lang="en-US" sz="1800" dirty="0"/>
              <a:t>By </a:t>
            </a:r>
            <a:r>
              <a:rPr lang="en-US" sz="1800" dirty="0" err="1"/>
              <a:t>Roshnee</a:t>
            </a:r>
            <a:r>
              <a:rPr lang="en-US" sz="1800" dirty="0"/>
              <a:t> </a:t>
            </a:r>
            <a:r>
              <a:rPr lang="en-US" sz="1800" dirty="0" err="1"/>
              <a:t>Raval</a:t>
            </a:r>
            <a:endParaRPr lang="ru-RU" sz="1800" dirty="0"/>
          </a:p>
        </p:txBody>
      </p:sp>
      <p:sp>
        <p:nvSpPr>
          <p:cNvPr id="5" name="Text Placeholder 4">
            <a:extLst>
              <a:ext uri="{FF2B5EF4-FFF2-40B4-BE49-F238E27FC236}">
                <a16:creationId xmlns:a16="http://schemas.microsoft.com/office/drawing/2014/main" id="{030A1A89-FE18-44C6-B3EE-49541CB85077}"/>
              </a:ext>
            </a:extLst>
          </p:cNvPr>
          <p:cNvSpPr>
            <a:spLocks noGrp="1"/>
          </p:cNvSpPr>
          <p:nvPr>
            <p:ph type="body" sz="quarter" idx="20"/>
          </p:nvPr>
        </p:nvSpPr>
        <p:spPr>
          <a:xfrm>
            <a:off x="770021" y="5105536"/>
            <a:ext cx="4367531" cy="493911"/>
          </a:xfrm>
        </p:spPr>
        <p:txBody>
          <a:bodyPr/>
          <a:lstStyle/>
          <a:p>
            <a:r>
              <a:rPr lang="en-US" sz="2400" dirty="0"/>
              <a:t>June</a:t>
            </a:r>
            <a:endParaRPr lang="ru-RU" sz="2400" dirty="0"/>
          </a:p>
        </p:txBody>
      </p:sp>
      <p:sp>
        <p:nvSpPr>
          <p:cNvPr id="4" name="Text Placeholder 3">
            <a:extLst>
              <a:ext uri="{FF2B5EF4-FFF2-40B4-BE49-F238E27FC236}">
                <a16:creationId xmlns:a16="http://schemas.microsoft.com/office/drawing/2014/main" id="{C83697A7-775B-4995-AFA7-E4B1B1C1C8F8}"/>
              </a:ext>
            </a:extLst>
          </p:cNvPr>
          <p:cNvSpPr>
            <a:spLocks noGrp="1"/>
          </p:cNvSpPr>
          <p:nvPr>
            <p:ph type="body" sz="quarter" idx="21"/>
          </p:nvPr>
        </p:nvSpPr>
        <p:spPr>
          <a:xfrm>
            <a:off x="770021" y="5599447"/>
            <a:ext cx="4367531" cy="324417"/>
          </a:xfrm>
        </p:spPr>
        <p:txBody>
          <a:bodyPr/>
          <a:lstStyle/>
          <a:p>
            <a:r>
              <a:rPr lang="en-US" sz="2800" dirty="0"/>
              <a:t>2019</a:t>
            </a:r>
          </a:p>
          <a:p>
            <a:endParaRPr lang="ru-RU" dirty="0"/>
          </a:p>
        </p:txBody>
      </p:sp>
    </p:spTree>
    <p:extLst>
      <p:ext uri="{BB962C8B-B14F-4D97-AF65-F5344CB8AC3E}">
        <p14:creationId xmlns:p14="http://schemas.microsoft.com/office/powerpoint/2010/main" val="4966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07ECA8-9D18-4B83-9CC5-92472C5CD2B5}"/>
              </a:ext>
            </a:extLst>
          </p:cNvPr>
          <p:cNvPicPr>
            <a:picLocks noChangeAspect="1"/>
          </p:cNvPicPr>
          <p:nvPr/>
        </p:nvPicPr>
        <p:blipFill>
          <a:blip r:embed="rId3"/>
          <a:stretch>
            <a:fillRect/>
          </a:stretch>
        </p:blipFill>
        <p:spPr>
          <a:xfrm>
            <a:off x="816428" y="4131129"/>
            <a:ext cx="11251783" cy="2530929"/>
          </a:xfrm>
          <a:prstGeom prst="rect">
            <a:avLst/>
          </a:prstGeom>
        </p:spPr>
      </p:pic>
      <p:graphicFrame>
        <p:nvGraphicFramePr>
          <p:cNvPr id="3" name="Table 2">
            <a:extLst>
              <a:ext uri="{FF2B5EF4-FFF2-40B4-BE49-F238E27FC236}">
                <a16:creationId xmlns:a16="http://schemas.microsoft.com/office/drawing/2014/main" id="{FE321BDE-58BB-4BD2-9A02-AAA10882C98C}"/>
              </a:ext>
            </a:extLst>
          </p:cNvPr>
          <p:cNvGraphicFramePr>
            <a:graphicFrameLocks noGrp="1"/>
          </p:cNvGraphicFramePr>
          <p:nvPr>
            <p:extLst>
              <p:ext uri="{D42A27DB-BD31-4B8C-83A1-F6EECF244321}">
                <p14:modId xmlns:p14="http://schemas.microsoft.com/office/powerpoint/2010/main" val="2850093374"/>
              </p:ext>
            </p:extLst>
          </p:nvPr>
        </p:nvGraphicFramePr>
        <p:xfrm>
          <a:off x="816428" y="85166"/>
          <a:ext cx="11251783" cy="4098472"/>
        </p:xfrm>
        <a:graphic>
          <a:graphicData uri="http://schemas.openxmlformats.org/drawingml/2006/table">
            <a:tbl>
              <a:tblPr>
                <a:tableStyleId>{08FB837D-C827-4EFA-A057-4D05807E0F7C}</a:tableStyleId>
              </a:tblPr>
              <a:tblGrid>
                <a:gridCol w="11251783">
                  <a:extLst>
                    <a:ext uri="{9D8B030D-6E8A-4147-A177-3AD203B41FA5}">
                      <a16:colId xmlns:a16="http://schemas.microsoft.com/office/drawing/2014/main" val="3277699007"/>
                    </a:ext>
                  </a:extLst>
                </a:gridCol>
              </a:tblGrid>
              <a:tr h="4098472">
                <a:tc>
                  <a:txBody>
                    <a:bodyPr/>
                    <a:lstStyle/>
                    <a:p>
                      <a:endParaRPr lang="en-US" dirty="0"/>
                    </a:p>
                  </a:txBody>
                  <a:tcPr>
                    <a:solidFill>
                      <a:schemeClr val="accent1"/>
                    </a:solidFill>
                  </a:tcPr>
                </a:tc>
                <a:extLst>
                  <a:ext uri="{0D108BD9-81ED-4DB2-BD59-A6C34878D82A}">
                    <a16:rowId xmlns:a16="http://schemas.microsoft.com/office/drawing/2014/main" val="683358226"/>
                  </a:ext>
                </a:extLst>
              </a:tr>
            </a:tbl>
          </a:graphicData>
        </a:graphic>
      </p:graphicFrame>
      <p:sp>
        <p:nvSpPr>
          <p:cNvPr id="4" name="TextBox 3">
            <a:extLst>
              <a:ext uri="{FF2B5EF4-FFF2-40B4-BE49-F238E27FC236}">
                <a16:creationId xmlns:a16="http://schemas.microsoft.com/office/drawing/2014/main" id="{FD31F665-B07B-4B5E-BA49-86571A523316}"/>
              </a:ext>
            </a:extLst>
          </p:cNvPr>
          <p:cNvSpPr txBox="1"/>
          <p:nvPr/>
        </p:nvSpPr>
        <p:spPr>
          <a:xfrm rot="10800000" flipV="1">
            <a:off x="1148861" y="310923"/>
            <a:ext cx="10691447" cy="304698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3200" b="1" dirty="0">
                <a:solidFill>
                  <a:srgbClr val="002060"/>
                </a:solidFill>
              </a:rPr>
              <a:t>Out of the 21,613 observations how many homes do you think have the highest building grade and condition rating 4? </a:t>
            </a:r>
          </a:p>
          <a:p>
            <a:r>
              <a:rPr lang="en-US" sz="3200" b="1" dirty="0">
                <a:solidFill>
                  <a:srgbClr val="002060"/>
                </a:solidFill>
              </a:rPr>
              <a:t>Grade=overall building construction and adherence to building code.</a:t>
            </a:r>
          </a:p>
          <a:p>
            <a:r>
              <a:rPr lang="en-US" sz="3200" b="1" dirty="0">
                <a:solidFill>
                  <a:srgbClr val="002060"/>
                </a:solidFill>
              </a:rPr>
              <a:t>Condition=functionality of things such as painting, roofing, plumbing, or heating.</a:t>
            </a:r>
          </a:p>
        </p:txBody>
      </p:sp>
      <p:sp>
        <p:nvSpPr>
          <p:cNvPr id="5" name="TextBox 4">
            <a:extLst>
              <a:ext uri="{FF2B5EF4-FFF2-40B4-BE49-F238E27FC236}">
                <a16:creationId xmlns:a16="http://schemas.microsoft.com/office/drawing/2014/main" id="{E3095130-793D-4270-B489-FCA8DEEA29D1}"/>
              </a:ext>
            </a:extLst>
          </p:cNvPr>
          <p:cNvSpPr txBox="1"/>
          <p:nvPr/>
        </p:nvSpPr>
        <p:spPr>
          <a:xfrm>
            <a:off x="3699119" y="3366024"/>
            <a:ext cx="5486400" cy="769441"/>
          </a:xfrm>
          <a:prstGeom prst="rect">
            <a:avLst/>
          </a:prstGeom>
          <a:noFill/>
        </p:spPr>
        <p:txBody>
          <a:bodyPr wrap="square" rtlCol="0">
            <a:spAutoFit/>
          </a:bodyPr>
          <a:lstStyle/>
          <a:p>
            <a:pPr algn="ctr"/>
            <a:r>
              <a:rPr lang="en-US" sz="4400" dirty="0">
                <a:latin typeface="Bahnschrift SemiBold SemiConden" panose="020B0502040204020203" pitchFamily="34" charset="0"/>
              </a:rPr>
              <a:t> Only Two!</a:t>
            </a:r>
          </a:p>
        </p:txBody>
      </p:sp>
    </p:spTree>
    <p:extLst>
      <p:ext uri="{BB962C8B-B14F-4D97-AF65-F5344CB8AC3E}">
        <p14:creationId xmlns:p14="http://schemas.microsoft.com/office/powerpoint/2010/main" val="4286300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ADA87E-03FC-4159-8CD4-163321507098}"/>
              </a:ext>
            </a:extLst>
          </p:cNvPr>
          <p:cNvSpPr txBox="1"/>
          <p:nvPr/>
        </p:nvSpPr>
        <p:spPr>
          <a:xfrm>
            <a:off x="1055077" y="0"/>
            <a:ext cx="10750061" cy="6678751"/>
          </a:xfrm>
          <a:prstGeom prst="rect">
            <a:avLst/>
          </a:prstGeom>
          <a:noFill/>
        </p:spPr>
        <p:txBody>
          <a:bodyPr wrap="square" rtlCol="0">
            <a:spAutoFit/>
          </a:bodyPr>
          <a:lstStyle/>
          <a:p>
            <a:pPr algn="ctr"/>
            <a:r>
              <a:rPr lang="en-US" sz="3200" b="1" u="sng" dirty="0">
                <a:solidFill>
                  <a:schemeClr val="tx2"/>
                </a:solidFill>
                <a:latin typeface="Arial Black" panose="020B0A04020102020204" pitchFamily="34" charset="0"/>
              </a:rPr>
              <a:t>Trivia:</a:t>
            </a:r>
          </a:p>
          <a:p>
            <a:r>
              <a:rPr lang="en-US" sz="2800" b="1" dirty="0">
                <a:solidFill>
                  <a:schemeClr val="tx2"/>
                </a:solidFill>
                <a:latin typeface="Bahnschrift SemiBold" panose="020B0502040204020203" pitchFamily="34" charset="0"/>
              </a:rPr>
              <a:t>How many homes were there with both building grade 13(highest) and building condition 5(highest)?</a:t>
            </a:r>
          </a:p>
          <a:p>
            <a:pPr algn="ctr"/>
            <a:r>
              <a:rPr lang="en-US" sz="2800" b="1" dirty="0">
                <a:solidFill>
                  <a:schemeClr val="tx2"/>
                </a:solidFill>
                <a:latin typeface="Arial Black" panose="020B0A04020102020204" pitchFamily="34" charset="0"/>
              </a:rPr>
              <a:t>ZERO</a:t>
            </a:r>
            <a:r>
              <a:rPr lang="en-US" sz="3200" b="1" dirty="0">
                <a:solidFill>
                  <a:schemeClr val="tx2"/>
                </a:solidFill>
                <a:latin typeface="Arial Black" panose="020B0A04020102020204" pitchFamily="34" charset="0"/>
              </a:rPr>
              <a:t>!</a:t>
            </a:r>
          </a:p>
          <a:p>
            <a:r>
              <a:rPr lang="en-US" sz="2800" b="1" dirty="0">
                <a:solidFill>
                  <a:schemeClr val="tx2"/>
                </a:solidFill>
                <a:latin typeface="Bahnschrift SemiBold" panose="020B0502040204020203" pitchFamily="34" charset="0"/>
              </a:rPr>
              <a:t>From 21,613 homes, how many total homes had building grade 13?</a:t>
            </a:r>
          </a:p>
          <a:p>
            <a:pPr algn="ctr"/>
            <a:r>
              <a:rPr lang="en-US" sz="2800" b="1" dirty="0">
                <a:solidFill>
                  <a:schemeClr val="tx2"/>
                </a:solidFill>
                <a:latin typeface="Arial Black" panose="020B0A04020102020204" pitchFamily="34" charset="0"/>
              </a:rPr>
              <a:t>THIRTEEN</a:t>
            </a:r>
          </a:p>
          <a:p>
            <a:r>
              <a:rPr lang="en-US" sz="2800" dirty="0">
                <a:solidFill>
                  <a:schemeClr val="tx2"/>
                </a:solidFill>
                <a:latin typeface="Bahnschrift SemiBold" panose="020B0502040204020203" pitchFamily="34" charset="0"/>
              </a:rPr>
              <a:t>From 21,613 homes, how many  had building condition rating 5?</a:t>
            </a:r>
          </a:p>
          <a:p>
            <a:pPr algn="ctr"/>
            <a:r>
              <a:rPr lang="en-US" sz="2800" b="1" dirty="0">
                <a:solidFill>
                  <a:schemeClr val="tx2"/>
                </a:solidFill>
                <a:latin typeface="Arial Black" panose="020B0A04020102020204" pitchFamily="34" charset="0"/>
              </a:rPr>
              <a:t>1,701</a:t>
            </a:r>
          </a:p>
          <a:p>
            <a:r>
              <a:rPr lang="en-US" sz="2800" b="1" dirty="0">
                <a:solidFill>
                  <a:schemeClr val="tx2"/>
                </a:solidFill>
                <a:latin typeface="Bahnschrift SemiBold" panose="020B0502040204020203" pitchFamily="34" charset="0"/>
              </a:rPr>
              <a:t>What type of correlation did grade and condition have on the correlation heatmap?</a:t>
            </a:r>
          </a:p>
          <a:p>
            <a:pPr algn="ctr"/>
            <a:r>
              <a:rPr lang="en-US" sz="2800" b="1" dirty="0">
                <a:solidFill>
                  <a:schemeClr val="tx2"/>
                </a:solidFill>
                <a:latin typeface="Arial Black" panose="020B0A04020102020204" pitchFamily="34" charset="0"/>
              </a:rPr>
              <a:t>NEGATIVE</a:t>
            </a:r>
          </a:p>
          <a:p>
            <a:r>
              <a:rPr lang="en-US" sz="2800" dirty="0">
                <a:solidFill>
                  <a:schemeClr val="tx2"/>
                </a:solidFill>
                <a:latin typeface="Bahnschrift SemiBold" panose="020B0502040204020203" pitchFamily="34" charset="0"/>
              </a:rPr>
              <a:t>What might this suggest?</a:t>
            </a:r>
            <a:r>
              <a:rPr lang="en-US" sz="2800" b="1" dirty="0">
                <a:solidFill>
                  <a:schemeClr val="tx2"/>
                </a:solidFill>
                <a:latin typeface="Bahnschrift SemiBold" panose="020B0502040204020203" pitchFamily="34" charset="0"/>
              </a:rPr>
              <a:t> </a:t>
            </a:r>
          </a:p>
          <a:p>
            <a:pPr algn="ctr"/>
            <a:r>
              <a:rPr lang="en-US" sz="2800" b="1" dirty="0">
                <a:solidFill>
                  <a:schemeClr val="tx2"/>
                </a:solidFill>
                <a:latin typeface="Arial Black" panose="020B0A04020102020204" pitchFamily="34" charset="0"/>
              </a:rPr>
              <a:t>This might suggest that grade is a high predictor of price due to there being a limited supply of high building grade homes in King County.</a:t>
            </a:r>
          </a:p>
        </p:txBody>
      </p:sp>
    </p:spTree>
    <p:extLst>
      <p:ext uri="{BB962C8B-B14F-4D97-AF65-F5344CB8AC3E}">
        <p14:creationId xmlns:p14="http://schemas.microsoft.com/office/powerpoint/2010/main" val="192313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771281-53B6-4484-9409-B2B1070FA3DD}"/>
              </a:ext>
            </a:extLst>
          </p:cNvPr>
          <p:cNvSpPr txBox="1"/>
          <p:nvPr/>
        </p:nvSpPr>
        <p:spPr>
          <a:xfrm>
            <a:off x="802105" y="208547"/>
            <a:ext cx="11309679" cy="2554545"/>
          </a:xfrm>
          <a:prstGeom prst="rect">
            <a:avLst/>
          </a:prstGeom>
          <a:solidFill>
            <a:schemeClr val="accent4">
              <a:lumMod val="60000"/>
              <a:lumOff val="40000"/>
            </a:schemeClr>
          </a:solidFill>
        </p:spPr>
        <p:txBody>
          <a:bodyPr wrap="square" rtlCol="0">
            <a:spAutoFit/>
          </a:bodyPr>
          <a:lstStyle/>
          <a:p>
            <a:pPr algn="ctr"/>
            <a:r>
              <a:rPr lang="en-US" sz="4000" dirty="0">
                <a:solidFill>
                  <a:schemeClr val="tx2"/>
                </a:solidFill>
              </a:rPr>
              <a:t>There was a negative correlation between floors and home condition, but does this mean that the majority of King County homes have one floor and how important are floors as a home price predictor?</a:t>
            </a:r>
          </a:p>
        </p:txBody>
      </p:sp>
      <p:pic>
        <p:nvPicPr>
          <p:cNvPr id="4" name="Picture 3">
            <a:extLst>
              <a:ext uri="{FF2B5EF4-FFF2-40B4-BE49-F238E27FC236}">
                <a16:creationId xmlns:a16="http://schemas.microsoft.com/office/drawing/2014/main" id="{383E231F-9D39-4EAC-912C-C95E69EC3DFB}"/>
              </a:ext>
            </a:extLst>
          </p:cNvPr>
          <p:cNvPicPr>
            <a:picLocks noChangeAspect="1"/>
          </p:cNvPicPr>
          <p:nvPr/>
        </p:nvPicPr>
        <p:blipFill>
          <a:blip r:embed="rId3"/>
          <a:stretch>
            <a:fillRect/>
          </a:stretch>
        </p:blipFill>
        <p:spPr>
          <a:xfrm>
            <a:off x="802105" y="2983833"/>
            <a:ext cx="5470358" cy="3665620"/>
          </a:xfrm>
          <a:prstGeom prst="rect">
            <a:avLst/>
          </a:prstGeom>
        </p:spPr>
      </p:pic>
      <p:pic>
        <p:nvPicPr>
          <p:cNvPr id="6" name="Picture 5">
            <a:extLst>
              <a:ext uri="{FF2B5EF4-FFF2-40B4-BE49-F238E27FC236}">
                <a16:creationId xmlns:a16="http://schemas.microsoft.com/office/drawing/2014/main" id="{B75B4100-94DF-4ED3-90FB-B7742066B90B}"/>
              </a:ext>
            </a:extLst>
          </p:cNvPr>
          <p:cNvPicPr>
            <a:picLocks noChangeAspect="1"/>
          </p:cNvPicPr>
          <p:nvPr/>
        </p:nvPicPr>
        <p:blipFill>
          <a:blip r:embed="rId4"/>
          <a:stretch>
            <a:fillRect/>
          </a:stretch>
        </p:blipFill>
        <p:spPr>
          <a:xfrm>
            <a:off x="6432883" y="2983833"/>
            <a:ext cx="5678901" cy="3665620"/>
          </a:xfrm>
          <a:prstGeom prst="rect">
            <a:avLst/>
          </a:prstGeom>
        </p:spPr>
      </p:pic>
    </p:spTree>
    <p:extLst>
      <p:ext uri="{BB962C8B-B14F-4D97-AF65-F5344CB8AC3E}">
        <p14:creationId xmlns:p14="http://schemas.microsoft.com/office/powerpoint/2010/main" val="4213208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77843B-A76C-4145-9B65-181873163CF5}"/>
              </a:ext>
            </a:extLst>
          </p:cNvPr>
          <p:cNvSpPr/>
          <p:nvPr/>
        </p:nvSpPr>
        <p:spPr>
          <a:xfrm>
            <a:off x="867508" y="257909"/>
            <a:ext cx="11043138" cy="5632311"/>
          </a:xfrm>
          <a:prstGeom prst="rect">
            <a:avLst/>
          </a:prstGeom>
          <a:gradFill flip="none" rotWithShape="1">
            <a:gsLst>
              <a:gs pos="56000">
                <a:schemeClr val="accent4">
                  <a:lumMod val="40000"/>
                  <a:lumOff val="60000"/>
                </a:schemeClr>
              </a:gs>
              <a:gs pos="74000">
                <a:schemeClr val="accent1">
                  <a:lumMod val="45000"/>
                  <a:lumOff val="55000"/>
                </a:schemeClr>
              </a:gs>
              <a:gs pos="31000">
                <a:schemeClr val="accent1">
                  <a:lumMod val="45000"/>
                  <a:lumOff val="55000"/>
                </a:schemeClr>
              </a:gs>
            </a:gsLst>
            <a:path path="rect">
              <a:fillToRect l="100000" t="100000"/>
            </a:path>
            <a:tileRect r="-100000" b="-100000"/>
          </a:gradFill>
        </p:spPr>
        <p:txBody>
          <a:bodyPr wrap="square">
            <a:spAutoFit/>
          </a:bodyPr>
          <a:lstStyle/>
          <a:p>
            <a:pPr marL="285750" indent="-285750">
              <a:buFont typeface="Arial" panose="020B0604020202020204" pitchFamily="34" charset="0"/>
              <a:buChar char="•"/>
            </a:pPr>
            <a:r>
              <a:rPr lang="en-US" sz="3600" b="1" dirty="0">
                <a:latin typeface="Calibri" panose="020F0502020204030204" pitchFamily="34" charset="0"/>
                <a:cs typeface="Calibri" panose="020F0502020204030204" pitchFamily="34" charset="0"/>
              </a:rPr>
              <a:t>The majority of homes in King County have one floor.</a:t>
            </a:r>
          </a:p>
          <a:p>
            <a:pPr marL="285750" indent="-285750">
              <a:buFont typeface="Arial" panose="020B0604020202020204" pitchFamily="34" charset="0"/>
              <a:buChar char="•"/>
            </a:pPr>
            <a:r>
              <a:rPr lang="en-US" sz="3600" b="1" dirty="0">
                <a:latin typeface="Calibri" panose="020F0502020204030204" pitchFamily="34" charset="0"/>
                <a:cs typeface="Calibri" panose="020F0502020204030204" pitchFamily="34" charset="0"/>
              </a:rPr>
              <a:t>This may not apply to all counties in Washington since according to a publication, 69% of pacific state homes have two bedrooms[6]. </a:t>
            </a:r>
          </a:p>
          <a:p>
            <a:pPr marL="285750" indent="-285750">
              <a:buFont typeface="Arial" panose="020B0604020202020204" pitchFamily="34" charset="0"/>
              <a:buChar char="•"/>
            </a:pPr>
            <a:r>
              <a:rPr lang="en-US" sz="3600" b="1" dirty="0">
                <a:latin typeface="Calibri" panose="020F0502020204030204" pitchFamily="34" charset="0"/>
                <a:cs typeface="Calibri" panose="020F0502020204030204" pitchFamily="34" charset="0"/>
              </a:rPr>
              <a:t>This discrepancy in King County, could be due to the county's building codes or the high cost of construction in King County[7]. </a:t>
            </a:r>
          </a:p>
          <a:p>
            <a:pPr marL="285750" indent="-285750">
              <a:buFont typeface="Arial" panose="020B0604020202020204" pitchFamily="34" charset="0"/>
              <a:buChar char="•"/>
            </a:pPr>
            <a:r>
              <a:rPr lang="en-US" sz="3600" b="1" dirty="0">
                <a:latin typeface="Calibri" panose="020F0502020204030204" pitchFamily="34" charset="0"/>
                <a:cs typeface="Calibri" panose="020F0502020204030204" pitchFamily="34" charset="0"/>
              </a:rPr>
              <a:t>Floors do not have a strong correlation with price since the scatterplot shows that one floor can have the same price as multiple floors.</a:t>
            </a:r>
          </a:p>
        </p:txBody>
      </p:sp>
    </p:spTree>
    <p:extLst>
      <p:ext uri="{BB962C8B-B14F-4D97-AF65-F5344CB8AC3E}">
        <p14:creationId xmlns:p14="http://schemas.microsoft.com/office/powerpoint/2010/main" val="1875703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06637D-561E-45D1-B93A-4F14C1666DCC}"/>
              </a:ext>
            </a:extLst>
          </p:cNvPr>
          <p:cNvSpPr txBox="1"/>
          <p:nvPr/>
        </p:nvSpPr>
        <p:spPr>
          <a:xfrm>
            <a:off x="1078523" y="-30930"/>
            <a:ext cx="10879015" cy="2308324"/>
          </a:xfrm>
          <a:prstGeom prst="rect">
            <a:avLst/>
          </a:prstGeom>
          <a:noFill/>
        </p:spPr>
        <p:txBody>
          <a:bodyPr wrap="square" rtlCol="0">
            <a:spAutoFit/>
            <a:scene3d>
              <a:camera prst="orthographicFront"/>
              <a:lightRig rig="threePt" dir="t"/>
            </a:scene3d>
            <a:sp3d contourW="19050"/>
          </a:bodyPr>
          <a:lstStyle/>
          <a:p>
            <a:pPr algn="ctr"/>
            <a:r>
              <a:rPr lang="en-US" sz="3600" b="1" dirty="0">
                <a:solidFill>
                  <a:schemeClr val="tx2">
                    <a:lumMod val="90000"/>
                    <a:lumOff val="10000"/>
                  </a:schemeClr>
                </a:solidFill>
                <a:effectLst>
                  <a:outerShdw blurRad="38100" dist="38100" dir="2700000" algn="tl">
                    <a:srgbClr val="000000">
                      <a:alpha val="43137"/>
                    </a:srgbClr>
                  </a:outerShdw>
                </a:effectLst>
                <a:latin typeface="Bahnschrift SemiBold Condensed" panose="020B0502040204020203" pitchFamily="34" charset="0"/>
              </a:rPr>
              <a:t>Will the violin plots for homes with a basement and without a basement look similar and if the mean home price with a basement is 622,373 dollars and without a basement is 486,884 dollars does this mean having a basement is </a:t>
            </a:r>
            <a:r>
              <a:rPr lang="en-US" sz="3600" b="1">
                <a:solidFill>
                  <a:schemeClr val="tx2">
                    <a:lumMod val="90000"/>
                    <a:lumOff val="10000"/>
                  </a:schemeClr>
                </a:solidFill>
                <a:effectLst>
                  <a:outerShdw blurRad="38100" dist="38100" dir="2700000" algn="tl">
                    <a:srgbClr val="000000">
                      <a:alpha val="43137"/>
                    </a:srgbClr>
                  </a:outerShdw>
                </a:effectLst>
                <a:latin typeface="Bahnschrift SemiBold Condensed" panose="020B0502040204020203" pitchFamily="34" charset="0"/>
              </a:rPr>
              <a:t>correlated with home </a:t>
            </a:r>
            <a:r>
              <a:rPr lang="en-US" sz="3600" b="1" dirty="0">
                <a:solidFill>
                  <a:schemeClr val="tx2">
                    <a:lumMod val="90000"/>
                    <a:lumOff val="10000"/>
                  </a:schemeClr>
                </a:solidFill>
                <a:effectLst>
                  <a:outerShdw blurRad="38100" dist="38100" dir="2700000" algn="tl">
                    <a:srgbClr val="000000">
                      <a:alpha val="43137"/>
                    </a:srgbClr>
                  </a:outerShdw>
                </a:effectLst>
                <a:latin typeface="Bahnschrift SemiBold Condensed" panose="020B0502040204020203" pitchFamily="34" charset="0"/>
              </a:rPr>
              <a:t>price?</a:t>
            </a:r>
          </a:p>
        </p:txBody>
      </p:sp>
      <p:pic>
        <p:nvPicPr>
          <p:cNvPr id="10" name="Picture 9">
            <a:extLst>
              <a:ext uri="{FF2B5EF4-FFF2-40B4-BE49-F238E27FC236}">
                <a16:creationId xmlns:a16="http://schemas.microsoft.com/office/drawing/2014/main" id="{BD992148-4214-4C19-A5F3-5C855CB9BF16}"/>
              </a:ext>
            </a:extLst>
          </p:cNvPr>
          <p:cNvPicPr>
            <a:picLocks noChangeAspect="1"/>
          </p:cNvPicPr>
          <p:nvPr/>
        </p:nvPicPr>
        <p:blipFill>
          <a:blip r:embed="rId3"/>
          <a:stretch>
            <a:fillRect/>
          </a:stretch>
        </p:blipFill>
        <p:spPr>
          <a:xfrm>
            <a:off x="844063" y="2367643"/>
            <a:ext cx="4994029" cy="4359728"/>
          </a:xfrm>
          <a:prstGeom prst="rect">
            <a:avLst/>
          </a:prstGeom>
        </p:spPr>
      </p:pic>
      <p:pic>
        <p:nvPicPr>
          <p:cNvPr id="12" name="Picture 11">
            <a:extLst>
              <a:ext uri="{FF2B5EF4-FFF2-40B4-BE49-F238E27FC236}">
                <a16:creationId xmlns:a16="http://schemas.microsoft.com/office/drawing/2014/main" id="{BB4F13B2-1810-417A-B779-2DBA8767AEC0}"/>
              </a:ext>
            </a:extLst>
          </p:cNvPr>
          <p:cNvPicPr>
            <a:picLocks noChangeAspect="1"/>
          </p:cNvPicPr>
          <p:nvPr/>
        </p:nvPicPr>
        <p:blipFill>
          <a:blip r:embed="rId4"/>
          <a:stretch>
            <a:fillRect/>
          </a:stretch>
        </p:blipFill>
        <p:spPr>
          <a:xfrm>
            <a:off x="6096000" y="2363929"/>
            <a:ext cx="5861538" cy="4359729"/>
          </a:xfrm>
          <a:prstGeom prst="rect">
            <a:avLst/>
          </a:prstGeom>
        </p:spPr>
      </p:pic>
    </p:spTree>
    <p:extLst>
      <p:ext uri="{BB962C8B-B14F-4D97-AF65-F5344CB8AC3E}">
        <p14:creationId xmlns:p14="http://schemas.microsoft.com/office/powerpoint/2010/main" val="2407484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774E94-25B4-4274-9A1B-85096CB285B2}"/>
              </a:ext>
            </a:extLst>
          </p:cNvPr>
          <p:cNvPicPr>
            <a:picLocks noChangeAspect="1"/>
          </p:cNvPicPr>
          <p:nvPr/>
        </p:nvPicPr>
        <p:blipFill>
          <a:blip r:embed="rId3"/>
          <a:stretch>
            <a:fillRect/>
          </a:stretch>
        </p:blipFill>
        <p:spPr>
          <a:xfrm>
            <a:off x="820613" y="3429000"/>
            <a:ext cx="11136923" cy="3387969"/>
          </a:xfrm>
          <a:prstGeom prst="rect">
            <a:avLst/>
          </a:prstGeom>
        </p:spPr>
      </p:pic>
      <p:sp>
        <p:nvSpPr>
          <p:cNvPr id="2" name="TextBox 1">
            <a:extLst>
              <a:ext uri="{FF2B5EF4-FFF2-40B4-BE49-F238E27FC236}">
                <a16:creationId xmlns:a16="http://schemas.microsoft.com/office/drawing/2014/main" id="{EA72AF89-C90F-4CE7-A0BE-ED2F865FEA02}"/>
              </a:ext>
            </a:extLst>
          </p:cNvPr>
          <p:cNvSpPr txBox="1"/>
          <p:nvPr/>
        </p:nvSpPr>
        <p:spPr>
          <a:xfrm>
            <a:off x="820613" y="261257"/>
            <a:ext cx="11136923" cy="3385542"/>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tx1">
                    <a:lumMod val="95000"/>
                    <a:lumOff val="5000"/>
                  </a:schemeClr>
                </a:solidFill>
                <a:latin typeface="Bahnschrift SemiBold SemiConden" panose="020B0502040204020203" pitchFamily="34" charset="0"/>
              </a:rPr>
              <a:t>The violin plots look different in size since the number of King County homes without a basement, 13,126, far exceeds the number of homes with a basement, 8,487. </a:t>
            </a:r>
            <a:r>
              <a:rPr lang="en-US" sz="2800" b="1" dirty="0">
                <a:latin typeface="Bahnschrift SemiBold SemiConden" panose="020B0502040204020203" pitchFamily="34" charset="0"/>
              </a:rPr>
              <a:t> According to kingcounty.gov, this may be due to the constant rain in the winter causing a less stable soil composition[8] .</a:t>
            </a:r>
          </a:p>
          <a:p>
            <a:pPr marL="457200" indent="-457200">
              <a:buFont typeface="Arial" panose="020B0604020202020204" pitchFamily="34" charset="0"/>
              <a:buChar char="•"/>
            </a:pPr>
            <a:r>
              <a:rPr lang="en-US" sz="2800" b="1" dirty="0">
                <a:solidFill>
                  <a:schemeClr val="tx1">
                    <a:lumMod val="95000"/>
                    <a:lumOff val="5000"/>
                  </a:schemeClr>
                </a:solidFill>
                <a:latin typeface="Bahnschrift SemiBold SemiConden" panose="020B0502040204020203" pitchFamily="34" charset="0"/>
              </a:rPr>
              <a:t>Even though the median home price without a basement,411,500 dollars, is  lower than that with a basement, 515,000 dollars, what does the scatterplot show about the correlation of basements, </a:t>
            </a:r>
            <a:r>
              <a:rPr lang="en-US" sz="2800" b="1" dirty="0" err="1">
                <a:solidFill>
                  <a:schemeClr val="tx1">
                    <a:lumMod val="95000"/>
                    <a:lumOff val="5000"/>
                  </a:schemeClr>
                </a:solidFill>
                <a:latin typeface="Bahnschrift SemiBold SemiConden" panose="020B0502040204020203" pitchFamily="34" charset="0"/>
              </a:rPr>
              <a:t>sqft_living</a:t>
            </a:r>
            <a:r>
              <a:rPr lang="en-US" sz="2800" b="1" dirty="0">
                <a:solidFill>
                  <a:schemeClr val="tx1">
                    <a:lumMod val="95000"/>
                    <a:lumOff val="5000"/>
                  </a:schemeClr>
                </a:solidFill>
                <a:latin typeface="Bahnschrift SemiBold SemiConden" panose="020B0502040204020203" pitchFamily="34" charset="0"/>
              </a:rPr>
              <a:t> and home price?</a:t>
            </a:r>
          </a:p>
          <a:p>
            <a:endParaRPr lang="en-US" dirty="0"/>
          </a:p>
        </p:txBody>
      </p:sp>
    </p:spTree>
    <p:extLst>
      <p:ext uri="{BB962C8B-B14F-4D97-AF65-F5344CB8AC3E}">
        <p14:creationId xmlns:p14="http://schemas.microsoft.com/office/powerpoint/2010/main" val="3033447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FBE385-FDD3-4C43-A3B5-D7881CCAFCE8}"/>
              </a:ext>
            </a:extLst>
          </p:cNvPr>
          <p:cNvSpPr txBox="1"/>
          <p:nvPr/>
        </p:nvSpPr>
        <p:spPr>
          <a:xfrm>
            <a:off x="961292" y="0"/>
            <a:ext cx="11019693" cy="1569660"/>
          </a:xfrm>
          <a:prstGeom prst="rect">
            <a:avLst/>
          </a:prstGeom>
          <a:noFill/>
        </p:spPr>
        <p:txBody>
          <a:bodyPr wrap="square" rtlCol="0">
            <a:spAutoFit/>
          </a:bodyPr>
          <a:lstStyle/>
          <a:p>
            <a:pPr algn="ctr"/>
            <a:r>
              <a:rPr lang="en-US" sz="3200" b="1" dirty="0">
                <a:solidFill>
                  <a:schemeClr val="tx2"/>
                </a:solidFill>
                <a:latin typeface="Bahnschrift SemiBold Condensed" panose="020B0502040204020203" pitchFamily="34" charset="0"/>
              </a:rPr>
              <a:t>The previous scatter plot showed that basement may not be the best predictor of home price but rather that the increase in price seen in homes with basements is due to the increased </a:t>
            </a:r>
            <a:r>
              <a:rPr lang="en-US" sz="3200" b="1" dirty="0" err="1">
                <a:solidFill>
                  <a:schemeClr val="tx2"/>
                </a:solidFill>
                <a:latin typeface="Bahnschrift SemiBold Condensed" panose="020B0502040204020203" pitchFamily="34" charset="0"/>
              </a:rPr>
              <a:t>sqft_living</a:t>
            </a:r>
            <a:r>
              <a:rPr lang="en-US" sz="3200" b="1" dirty="0">
                <a:solidFill>
                  <a:schemeClr val="tx2"/>
                </a:solidFill>
                <a:latin typeface="Bahnschrift SemiBold Condensed" panose="020B0502040204020203" pitchFamily="34" charset="0"/>
              </a:rPr>
              <a:t>.  What does the bee swarm plot show? </a:t>
            </a:r>
          </a:p>
        </p:txBody>
      </p:sp>
      <p:pic>
        <p:nvPicPr>
          <p:cNvPr id="5" name="Picture 4">
            <a:extLst>
              <a:ext uri="{FF2B5EF4-FFF2-40B4-BE49-F238E27FC236}">
                <a16:creationId xmlns:a16="http://schemas.microsoft.com/office/drawing/2014/main" id="{A159A165-5C02-456A-8145-FA9D6CC2E54E}"/>
              </a:ext>
            </a:extLst>
          </p:cNvPr>
          <p:cNvPicPr>
            <a:picLocks noChangeAspect="1"/>
          </p:cNvPicPr>
          <p:nvPr/>
        </p:nvPicPr>
        <p:blipFill>
          <a:blip r:embed="rId3"/>
          <a:stretch>
            <a:fillRect/>
          </a:stretch>
        </p:blipFill>
        <p:spPr>
          <a:xfrm>
            <a:off x="961292" y="1569660"/>
            <a:ext cx="10832123" cy="4356297"/>
          </a:xfrm>
          <a:prstGeom prst="rect">
            <a:avLst/>
          </a:prstGeom>
        </p:spPr>
      </p:pic>
      <p:sp>
        <p:nvSpPr>
          <p:cNvPr id="2" name="TextBox 1">
            <a:extLst>
              <a:ext uri="{FF2B5EF4-FFF2-40B4-BE49-F238E27FC236}">
                <a16:creationId xmlns:a16="http://schemas.microsoft.com/office/drawing/2014/main" id="{FE7B2668-D7A4-4257-A4BB-289D382BBBFF}"/>
              </a:ext>
            </a:extLst>
          </p:cNvPr>
          <p:cNvSpPr txBox="1"/>
          <p:nvPr/>
        </p:nvSpPr>
        <p:spPr>
          <a:xfrm>
            <a:off x="961292" y="6172200"/>
            <a:ext cx="10832123" cy="584775"/>
          </a:xfrm>
          <a:prstGeom prst="rect">
            <a:avLst/>
          </a:prstGeom>
          <a:noFill/>
        </p:spPr>
        <p:txBody>
          <a:bodyPr wrap="square" rtlCol="0">
            <a:spAutoFit/>
          </a:bodyPr>
          <a:lstStyle/>
          <a:p>
            <a:pPr algn="ctr"/>
            <a:r>
              <a:rPr lang="en-US" sz="3200" b="1" dirty="0">
                <a:latin typeface="Bahnschrift SemiBold SemiConden" panose="020B0502040204020203" pitchFamily="34" charset="0"/>
              </a:rPr>
              <a:t>There is a very strong correlation between </a:t>
            </a:r>
            <a:r>
              <a:rPr lang="en-US" sz="3200" b="1" dirty="0" err="1">
                <a:latin typeface="Bahnschrift SemiBold SemiConden" panose="020B0502040204020203" pitchFamily="34" charset="0"/>
              </a:rPr>
              <a:t>sqft_living</a:t>
            </a:r>
            <a:r>
              <a:rPr lang="en-US" sz="3200" b="1" dirty="0">
                <a:latin typeface="Bahnschrift SemiBold SemiConden" panose="020B0502040204020203" pitchFamily="34" charset="0"/>
              </a:rPr>
              <a:t> and price!!</a:t>
            </a:r>
          </a:p>
        </p:txBody>
      </p:sp>
    </p:spTree>
    <p:extLst>
      <p:ext uri="{BB962C8B-B14F-4D97-AF65-F5344CB8AC3E}">
        <p14:creationId xmlns:p14="http://schemas.microsoft.com/office/powerpoint/2010/main" val="1333995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2D7219-958C-41F8-ADF4-8C184D25FE7F}"/>
              </a:ext>
            </a:extLst>
          </p:cNvPr>
          <p:cNvSpPr txBox="1"/>
          <p:nvPr/>
        </p:nvSpPr>
        <p:spPr>
          <a:xfrm>
            <a:off x="1430213" y="41012"/>
            <a:ext cx="10527323" cy="1077218"/>
          </a:xfrm>
          <a:prstGeom prst="rect">
            <a:avLst/>
          </a:prstGeom>
          <a:blipFill dpi="0" rotWithShape="1">
            <a:blip r:embed="rId2"/>
            <a:srcRect/>
            <a:tile tx="0" ty="0" sx="100000" sy="100000" flip="none" algn="tl"/>
          </a:blipFill>
        </p:spPr>
        <p:txBody>
          <a:bodyPr wrap="square" rtlCol="0">
            <a:spAutoFit/>
          </a:bodyPr>
          <a:lstStyle/>
          <a:p>
            <a:pPr lvl="0" algn="ctr"/>
            <a:r>
              <a:rPr lang="en-US" sz="3200" b="1" dirty="0">
                <a:solidFill>
                  <a:srgbClr val="000000"/>
                </a:solidFill>
                <a:effectLst>
                  <a:outerShdw blurRad="50800" dist="50800" dir="5400000" algn="ctr" rotWithShape="0">
                    <a:srgbClr val="002060"/>
                  </a:outerShdw>
                </a:effectLst>
                <a:latin typeface="Helvetica Neue"/>
              </a:rPr>
              <a:t>Will the box and whisker plots for </a:t>
            </a:r>
            <a:r>
              <a:rPr lang="en-US" sz="3200" b="1" dirty="0" err="1">
                <a:solidFill>
                  <a:srgbClr val="000000"/>
                </a:solidFill>
                <a:effectLst>
                  <a:outerShdw blurRad="50800" dist="50800" dir="5400000" algn="ctr" rotWithShape="0">
                    <a:srgbClr val="002060"/>
                  </a:outerShdw>
                </a:effectLst>
                <a:latin typeface="Helvetica Neue"/>
              </a:rPr>
              <a:t>sqft_living</a:t>
            </a:r>
            <a:r>
              <a:rPr lang="en-US" sz="3200" b="1" dirty="0">
                <a:solidFill>
                  <a:srgbClr val="000000"/>
                </a:solidFill>
                <a:effectLst>
                  <a:outerShdw blurRad="50800" dist="50800" dir="5400000" algn="ctr" rotWithShape="0">
                    <a:srgbClr val="002060"/>
                  </a:outerShdw>
                </a:effectLst>
                <a:latin typeface="Helvetica Neue"/>
              </a:rPr>
              <a:t> medians look similar with and without outliers?</a:t>
            </a:r>
          </a:p>
        </p:txBody>
      </p:sp>
      <p:pic>
        <p:nvPicPr>
          <p:cNvPr id="5" name="Picture 4">
            <a:extLst>
              <a:ext uri="{FF2B5EF4-FFF2-40B4-BE49-F238E27FC236}">
                <a16:creationId xmlns:a16="http://schemas.microsoft.com/office/drawing/2014/main" id="{EF156A68-F922-4AF1-A4C7-8AA9740A621E}"/>
              </a:ext>
            </a:extLst>
          </p:cNvPr>
          <p:cNvPicPr>
            <a:picLocks noChangeAspect="1"/>
          </p:cNvPicPr>
          <p:nvPr/>
        </p:nvPicPr>
        <p:blipFill>
          <a:blip r:embed="rId3"/>
          <a:stretch>
            <a:fillRect/>
          </a:stretch>
        </p:blipFill>
        <p:spPr>
          <a:xfrm>
            <a:off x="773723" y="1118230"/>
            <a:ext cx="5322277" cy="4133685"/>
          </a:xfrm>
          <a:prstGeom prst="rect">
            <a:avLst/>
          </a:prstGeom>
        </p:spPr>
      </p:pic>
      <p:pic>
        <p:nvPicPr>
          <p:cNvPr id="7" name="Picture 6">
            <a:extLst>
              <a:ext uri="{FF2B5EF4-FFF2-40B4-BE49-F238E27FC236}">
                <a16:creationId xmlns:a16="http://schemas.microsoft.com/office/drawing/2014/main" id="{CF47AD82-0F7B-4F8E-A515-BAFAD2447EE7}"/>
              </a:ext>
            </a:extLst>
          </p:cNvPr>
          <p:cNvPicPr>
            <a:picLocks noChangeAspect="1"/>
          </p:cNvPicPr>
          <p:nvPr/>
        </p:nvPicPr>
        <p:blipFill>
          <a:blip r:embed="rId4"/>
          <a:stretch>
            <a:fillRect/>
          </a:stretch>
        </p:blipFill>
        <p:spPr>
          <a:xfrm>
            <a:off x="6588364" y="1120232"/>
            <a:ext cx="5322277" cy="4138277"/>
          </a:xfrm>
          <a:prstGeom prst="rect">
            <a:avLst/>
          </a:prstGeom>
        </p:spPr>
      </p:pic>
      <p:sp>
        <p:nvSpPr>
          <p:cNvPr id="2" name="TextBox 1">
            <a:extLst>
              <a:ext uri="{FF2B5EF4-FFF2-40B4-BE49-F238E27FC236}">
                <a16:creationId xmlns:a16="http://schemas.microsoft.com/office/drawing/2014/main" id="{4EE82EDC-B843-40D2-AEAA-5C385BB4B51A}"/>
              </a:ext>
            </a:extLst>
          </p:cNvPr>
          <p:cNvSpPr txBox="1"/>
          <p:nvPr/>
        </p:nvSpPr>
        <p:spPr>
          <a:xfrm>
            <a:off x="1030790" y="5258509"/>
            <a:ext cx="10879851" cy="1384995"/>
          </a:xfrm>
          <a:prstGeom prst="rect">
            <a:avLst/>
          </a:prstGeom>
          <a:noFill/>
        </p:spPr>
        <p:txBody>
          <a:bodyPr wrap="square" rtlCol="0">
            <a:spAutoFit/>
          </a:bodyPr>
          <a:lstStyle/>
          <a:p>
            <a:pPr algn="ctr"/>
            <a:r>
              <a:rPr lang="en-US" b="1" dirty="0"/>
              <a:t> </a:t>
            </a:r>
            <a:r>
              <a:rPr lang="en-US" sz="2800" b="1" dirty="0">
                <a:latin typeface="Bahnschrift SemiBold" panose="020B0502040204020203" pitchFamily="34" charset="0"/>
              </a:rPr>
              <a:t>The box and whisker plots for </a:t>
            </a:r>
            <a:r>
              <a:rPr lang="en-US" sz="2800" b="1" dirty="0" err="1">
                <a:latin typeface="Bahnschrift SemiBold" panose="020B0502040204020203" pitchFamily="34" charset="0"/>
              </a:rPr>
              <a:t>sqft_living</a:t>
            </a:r>
            <a:r>
              <a:rPr lang="en-US" sz="2800" b="1" dirty="0">
                <a:latin typeface="Bahnschrift SemiBold" panose="020B0502040204020203" pitchFamily="34" charset="0"/>
              </a:rPr>
              <a:t>  look similar and the median square foot living area of 1,910  aligns closely with the calculated mean square foot living area of 2,079</a:t>
            </a:r>
            <a:r>
              <a:rPr lang="en-US" sz="2800" b="1" dirty="0"/>
              <a:t>.</a:t>
            </a:r>
          </a:p>
        </p:txBody>
      </p:sp>
    </p:spTree>
    <p:extLst>
      <p:ext uri="{BB962C8B-B14F-4D97-AF65-F5344CB8AC3E}">
        <p14:creationId xmlns:p14="http://schemas.microsoft.com/office/powerpoint/2010/main" val="4146718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44E040-E61F-4E12-AB60-88249304196A}"/>
              </a:ext>
            </a:extLst>
          </p:cNvPr>
          <p:cNvSpPr txBox="1"/>
          <p:nvPr/>
        </p:nvSpPr>
        <p:spPr>
          <a:xfrm>
            <a:off x="820615" y="398585"/>
            <a:ext cx="11019693" cy="1815882"/>
          </a:xfrm>
          <a:prstGeom prst="rect">
            <a:avLst/>
          </a:prstGeom>
          <a:noFill/>
        </p:spPr>
        <p:txBody>
          <a:bodyPr wrap="square" rtlCol="0">
            <a:spAutoFit/>
          </a:bodyPr>
          <a:lstStyle/>
          <a:p>
            <a:r>
              <a:rPr lang="en-US" sz="2800" b="1" dirty="0">
                <a:solidFill>
                  <a:schemeClr val="tx2"/>
                </a:solidFill>
                <a:latin typeface="Arial Black" panose="020B0A04020102020204" pitchFamily="34" charset="0"/>
              </a:rPr>
              <a:t>Is there any correlation between how many views a home gets from prospective home buyers and the home’s price?  Does the condition of the home affect how many views a home gets?</a:t>
            </a:r>
          </a:p>
        </p:txBody>
      </p:sp>
      <p:pic>
        <p:nvPicPr>
          <p:cNvPr id="4" name="Picture 3">
            <a:extLst>
              <a:ext uri="{FF2B5EF4-FFF2-40B4-BE49-F238E27FC236}">
                <a16:creationId xmlns:a16="http://schemas.microsoft.com/office/drawing/2014/main" id="{8EF6B355-05A8-4612-8521-3A61E8137FB3}"/>
              </a:ext>
            </a:extLst>
          </p:cNvPr>
          <p:cNvPicPr>
            <a:picLocks noChangeAspect="1"/>
          </p:cNvPicPr>
          <p:nvPr/>
        </p:nvPicPr>
        <p:blipFill>
          <a:blip r:embed="rId3"/>
          <a:stretch>
            <a:fillRect/>
          </a:stretch>
        </p:blipFill>
        <p:spPr>
          <a:xfrm>
            <a:off x="820615" y="2391508"/>
            <a:ext cx="11183816" cy="4315763"/>
          </a:xfrm>
          <a:prstGeom prst="rect">
            <a:avLst/>
          </a:prstGeom>
        </p:spPr>
      </p:pic>
    </p:spTree>
    <p:extLst>
      <p:ext uri="{BB962C8B-B14F-4D97-AF65-F5344CB8AC3E}">
        <p14:creationId xmlns:p14="http://schemas.microsoft.com/office/powerpoint/2010/main" val="4027437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FA9EC9-F60A-40EC-8F05-CD7C66625989}"/>
              </a:ext>
            </a:extLst>
          </p:cNvPr>
          <p:cNvSpPr txBox="1"/>
          <p:nvPr/>
        </p:nvSpPr>
        <p:spPr>
          <a:xfrm>
            <a:off x="937846" y="375138"/>
            <a:ext cx="10949354" cy="769441"/>
          </a:xfrm>
          <a:prstGeom prst="rect">
            <a:avLst/>
          </a:prstGeom>
          <a:noFill/>
        </p:spPr>
        <p:txBody>
          <a:bodyPr wrap="square" rtlCol="0">
            <a:spAutoFit/>
          </a:bodyPr>
          <a:lstStyle/>
          <a:p>
            <a:r>
              <a:rPr lang="en-US" sz="4400" b="1" dirty="0"/>
              <a:t>What trends are seen on the scatterplot?</a:t>
            </a:r>
          </a:p>
        </p:txBody>
      </p:sp>
      <p:sp>
        <p:nvSpPr>
          <p:cNvPr id="3" name="TextBox 2">
            <a:extLst>
              <a:ext uri="{FF2B5EF4-FFF2-40B4-BE49-F238E27FC236}">
                <a16:creationId xmlns:a16="http://schemas.microsoft.com/office/drawing/2014/main" id="{B69D42AF-6222-4572-9B5B-E51C60F5E6A5}"/>
              </a:ext>
            </a:extLst>
          </p:cNvPr>
          <p:cNvSpPr txBox="1"/>
          <p:nvPr/>
        </p:nvSpPr>
        <p:spPr>
          <a:xfrm>
            <a:off x="937847" y="1144579"/>
            <a:ext cx="10949354" cy="5324535"/>
          </a:xfrm>
          <a:prstGeom prst="rect">
            <a:avLst/>
          </a:prstGeom>
          <a:noFill/>
        </p:spPr>
        <p:txBody>
          <a:bodyPr wrap="square" rtlCol="0">
            <a:spAutoFit/>
          </a:bodyPr>
          <a:lstStyle/>
          <a:p>
            <a:pPr marL="285750" indent="-285750">
              <a:buFont typeface="Arial" panose="020B0604020202020204" pitchFamily="34" charset="0"/>
              <a:buChar char="•"/>
            </a:pPr>
            <a:r>
              <a:rPr lang="en-US" sz="3600" b="1" dirty="0">
                <a:latin typeface="Bahnschrift Condensed" panose="020B0502040204020203" pitchFamily="34" charset="0"/>
              </a:rPr>
              <a:t>The </a:t>
            </a:r>
            <a:r>
              <a:rPr lang="en-US" sz="4400" b="1" dirty="0">
                <a:latin typeface="Bahnschrift Condensed" panose="020B0502040204020203" pitchFamily="34" charset="0"/>
              </a:rPr>
              <a:t>first </a:t>
            </a:r>
            <a:r>
              <a:rPr lang="en-US" sz="3600" b="1" dirty="0">
                <a:latin typeface="Bahnschrift Condensed" panose="020B0502040204020203" pitchFamily="34" charset="0"/>
              </a:rPr>
              <a:t>trend is that the number of views of prospective home buyers is highest when the price of the home is the highest. Since views appear equally distributed between</a:t>
            </a:r>
            <a:r>
              <a:rPr lang="en-US" sz="3600" b="1" dirty="0">
                <a:solidFill>
                  <a:prstClr val="black"/>
                </a:solidFill>
                <a:latin typeface="Bahnschrift Condensed" panose="020B0502040204020203" pitchFamily="34" charset="0"/>
              </a:rPr>
              <a:t> condition ratings of </a:t>
            </a:r>
            <a:r>
              <a:rPr lang="en-US" sz="3600" b="1" dirty="0">
                <a:latin typeface="Bahnschrift Condensed" panose="020B0502040204020203" pitchFamily="34" charset="0"/>
              </a:rPr>
              <a:t>3, 4 and 5, higher priced homes with mediocre building conditions may have other attributes such as good school systems or proximity to work that outweigh the building condition for the home buyer. </a:t>
            </a:r>
          </a:p>
          <a:p>
            <a:pPr marL="285750" indent="-285750">
              <a:buFont typeface="Arial" panose="020B0604020202020204" pitchFamily="34" charset="0"/>
              <a:buChar char="•"/>
            </a:pPr>
            <a:r>
              <a:rPr lang="en-US" sz="3600" b="1" dirty="0">
                <a:latin typeface="Bahnschrift Condensed" panose="020B0502040204020203" pitchFamily="34" charset="0"/>
              </a:rPr>
              <a:t>The </a:t>
            </a:r>
            <a:r>
              <a:rPr lang="en-US" sz="4400" b="1" dirty="0">
                <a:latin typeface="Bahnschrift Condensed" panose="020B0502040204020203" pitchFamily="34" charset="0"/>
              </a:rPr>
              <a:t>second</a:t>
            </a:r>
            <a:r>
              <a:rPr lang="en-US" sz="3600" b="1" dirty="0">
                <a:latin typeface="Bahnschrift Condensed" panose="020B0502040204020203" pitchFamily="34" charset="0"/>
              </a:rPr>
              <a:t> trend shows high views of lower priced homes in good condition. This makes sense since the home buyer may be concerned with both the condition of the home and the cost-effectiveness.</a:t>
            </a:r>
            <a:endParaRPr lang="en-US" sz="2800" b="1" dirty="0">
              <a:latin typeface="Arial Black" panose="020B0A04020102020204" pitchFamily="34" charset="0"/>
            </a:endParaRPr>
          </a:p>
        </p:txBody>
      </p:sp>
    </p:spTree>
    <p:extLst>
      <p:ext uri="{BB962C8B-B14F-4D97-AF65-F5344CB8AC3E}">
        <p14:creationId xmlns:p14="http://schemas.microsoft.com/office/powerpoint/2010/main" val="1437215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Low Angle View of Office Building Against Clear Sky">
            <a:extLst>
              <a:ext uri="{FF2B5EF4-FFF2-40B4-BE49-F238E27FC236}">
                <a16:creationId xmlns:a16="http://schemas.microsoft.com/office/drawing/2014/main" id="{98E1357B-90EC-4F60-BE24-5671EC46D030}"/>
              </a:ext>
            </a:extLst>
          </p:cNvPr>
          <p:cNvPicPr>
            <a:picLocks noGrp="1" noChangeAspect="1"/>
          </p:cNvPicPr>
          <p:nvPr>
            <p:ph type="pic" sz="quarter" idx="14"/>
          </p:nvPr>
        </p:nvPicPr>
        <p:blipFill rotWithShape="1">
          <a:blip r:embed="rId2"/>
          <a:srcRect t="13926" b="13926"/>
          <a:stretch/>
        </p:blipFill>
        <p:spPr/>
      </p:pic>
      <p:sp>
        <p:nvSpPr>
          <p:cNvPr id="2" name="Title 1">
            <a:extLst>
              <a:ext uri="{FF2B5EF4-FFF2-40B4-BE49-F238E27FC236}">
                <a16:creationId xmlns:a16="http://schemas.microsoft.com/office/drawing/2014/main" id="{CFA21564-E2C8-443F-8E07-E59DFA5BC6DF}"/>
              </a:ext>
            </a:extLst>
          </p:cNvPr>
          <p:cNvSpPr>
            <a:spLocks noGrp="1"/>
          </p:cNvSpPr>
          <p:nvPr>
            <p:ph type="title"/>
          </p:nvPr>
        </p:nvSpPr>
        <p:spPr>
          <a:xfrm>
            <a:off x="774031" y="258417"/>
            <a:ext cx="6067639" cy="1603040"/>
          </a:xfrm>
        </p:spPr>
        <p:txBody>
          <a:bodyPr>
            <a:normAutofit fontScale="90000"/>
          </a:bodyPr>
          <a:lstStyle/>
          <a:p>
            <a:r>
              <a:rPr lang="en-US" sz="3600" dirty="0">
                <a:solidFill>
                  <a:srgbClr val="FFFF00"/>
                </a:solidFill>
              </a:rPr>
              <a:t>Why is predicting King County home prices so </a:t>
            </a:r>
            <a:r>
              <a:rPr lang="en-US" sz="4900" dirty="0">
                <a:solidFill>
                  <a:srgbClr val="FFFF00"/>
                </a:solidFill>
              </a:rPr>
              <a:t>important</a:t>
            </a:r>
            <a:r>
              <a:rPr lang="en-US" sz="3600" dirty="0">
                <a:solidFill>
                  <a:srgbClr val="FFFF00"/>
                </a:solidFill>
              </a:rPr>
              <a:t>?</a:t>
            </a:r>
            <a:endParaRPr lang="ru-RU" sz="3600" dirty="0">
              <a:solidFill>
                <a:srgbClr val="FFFF00"/>
              </a:solidFill>
            </a:endParaRPr>
          </a:p>
        </p:txBody>
      </p:sp>
      <p:sp>
        <p:nvSpPr>
          <p:cNvPr id="5" name="Text Placeholder 4">
            <a:extLst>
              <a:ext uri="{FF2B5EF4-FFF2-40B4-BE49-F238E27FC236}">
                <a16:creationId xmlns:a16="http://schemas.microsoft.com/office/drawing/2014/main" id="{02A2A374-6D41-4D06-9363-30924664025A}"/>
              </a:ext>
            </a:extLst>
          </p:cNvPr>
          <p:cNvSpPr>
            <a:spLocks noGrp="1"/>
          </p:cNvSpPr>
          <p:nvPr>
            <p:ph type="body" sz="quarter" idx="13"/>
          </p:nvPr>
        </p:nvSpPr>
        <p:spPr>
          <a:xfrm>
            <a:off x="774032" y="2188030"/>
            <a:ext cx="6421898" cy="4411554"/>
          </a:xfrm>
        </p:spPr>
        <p:txBody>
          <a:bodyPr>
            <a:normAutofit fontScale="77500" lnSpcReduction="20000"/>
          </a:bodyPr>
          <a:lstStyle/>
          <a:p>
            <a:pPr marL="342900" indent="-342900">
              <a:buFont typeface="Wingdings" panose="05000000000000000000" pitchFamily="2" charset="2"/>
              <a:buChar char="§"/>
            </a:pPr>
            <a:r>
              <a:rPr lang="en-US" sz="4600" b="1" dirty="0">
                <a:solidFill>
                  <a:schemeClr val="bg1"/>
                </a:solidFill>
                <a:latin typeface="Bahnschrift SemiBold" panose="020B0502040204020203" pitchFamily="34" charset="0"/>
              </a:rPr>
              <a:t>Their market is shifting from a seller’s market to a buyer’s market and their homes are seeing dips of 3-6% [2].</a:t>
            </a:r>
          </a:p>
          <a:p>
            <a:pPr marL="342900" indent="-342900">
              <a:buFont typeface="Wingdings" panose="05000000000000000000" pitchFamily="2" charset="2"/>
              <a:buChar char="§"/>
            </a:pPr>
            <a:r>
              <a:rPr lang="en-US" sz="4600" b="1" dirty="0">
                <a:solidFill>
                  <a:schemeClr val="bg1"/>
                </a:solidFill>
                <a:latin typeface="Bahnschrift SemiBold" panose="020B0502040204020203" pitchFamily="34" charset="0"/>
              </a:rPr>
              <a:t>A surge of millennials will be buying their first home within the next decade [3].</a:t>
            </a:r>
          </a:p>
          <a:p>
            <a:pPr marL="342900" indent="-342900">
              <a:buFont typeface="Wingdings" panose="05000000000000000000" pitchFamily="2" charset="2"/>
              <a:buChar char="§"/>
            </a:pPr>
            <a:r>
              <a:rPr lang="en-US" sz="4600" b="1" dirty="0">
                <a:solidFill>
                  <a:schemeClr val="bg1"/>
                </a:solidFill>
                <a:latin typeface="Bahnschrift SemiBold" panose="020B0502040204020203" pitchFamily="34" charset="0"/>
              </a:rPr>
              <a:t>A home purchase can be the largest purchase of a lifetime.</a:t>
            </a:r>
          </a:p>
          <a:p>
            <a:pPr marL="342900" indent="-342900">
              <a:buFont typeface="Wingdings" panose="05000000000000000000" pitchFamily="2" charset="2"/>
              <a:buChar char="§"/>
            </a:pPr>
            <a:endParaRPr lang="ru-RU" dirty="0"/>
          </a:p>
        </p:txBody>
      </p:sp>
      <p:sp>
        <p:nvSpPr>
          <p:cNvPr id="3" name="Slide Number Placeholder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110663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D46984-22CA-46CA-BCE0-20BF35849439}"/>
              </a:ext>
            </a:extLst>
          </p:cNvPr>
          <p:cNvSpPr txBox="1"/>
          <p:nvPr/>
        </p:nvSpPr>
        <p:spPr>
          <a:xfrm>
            <a:off x="633046" y="0"/>
            <a:ext cx="10925908" cy="1323439"/>
          </a:xfrm>
          <a:prstGeom prst="rect">
            <a:avLst/>
          </a:prstGeom>
          <a:noFill/>
        </p:spPr>
        <p:txBody>
          <a:bodyPr wrap="square" rtlCol="0">
            <a:spAutoFit/>
          </a:bodyPr>
          <a:lstStyle/>
          <a:p>
            <a:pPr algn="ctr"/>
            <a:r>
              <a:rPr lang="en-US" sz="4000" b="1" dirty="0">
                <a:latin typeface="Arial Black" panose="020B0A04020102020204" pitchFamily="34" charset="0"/>
              </a:rPr>
              <a:t>Are </a:t>
            </a:r>
            <a:r>
              <a:rPr lang="en-US" sz="4000" b="1" dirty="0" err="1">
                <a:latin typeface="Arial Black" panose="020B0A04020102020204" pitchFamily="34" charset="0"/>
              </a:rPr>
              <a:t>yr_renovated</a:t>
            </a:r>
            <a:r>
              <a:rPr lang="en-US" sz="4000" b="1" dirty="0">
                <a:latin typeface="Arial Black" panose="020B0A04020102020204" pitchFamily="34" charset="0"/>
              </a:rPr>
              <a:t> or </a:t>
            </a:r>
            <a:r>
              <a:rPr lang="en-US" sz="4000" b="1" dirty="0" err="1">
                <a:latin typeface="Arial Black" panose="020B0A04020102020204" pitchFamily="34" charset="0"/>
              </a:rPr>
              <a:t>yr_built</a:t>
            </a:r>
            <a:r>
              <a:rPr lang="en-US" sz="4000" b="1" dirty="0">
                <a:latin typeface="Arial Black" panose="020B0A04020102020204" pitchFamily="34" charset="0"/>
              </a:rPr>
              <a:t> good predictors of home price?</a:t>
            </a:r>
          </a:p>
        </p:txBody>
      </p:sp>
      <p:pic>
        <p:nvPicPr>
          <p:cNvPr id="4" name="Picture 3">
            <a:extLst>
              <a:ext uri="{FF2B5EF4-FFF2-40B4-BE49-F238E27FC236}">
                <a16:creationId xmlns:a16="http://schemas.microsoft.com/office/drawing/2014/main" id="{74C974E8-3296-494E-8A03-826DF541A897}"/>
              </a:ext>
            </a:extLst>
          </p:cNvPr>
          <p:cNvPicPr>
            <a:picLocks noChangeAspect="1"/>
          </p:cNvPicPr>
          <p:nvPr/>
        </p:nvPicPr>
        <p:blipFill>
          <a:blip r:embed="rId3"/>
          <a:stretch>
            <a:fillRect/>
          </a:stretch>
        </p:blipFill>
        <p:spPr>
          <a:xfrm>
            <a:off x="1125415" y="1500555"/>
            <a:ext cx="10597662" cy="5015146"/>
          </a:xfrm>
          <a:prstGeom prst="rect">
            <a:avLst/>
          </a:prstGeom>
        </p:spPr>
      </p:pic>
    </p:spTree>
    <p:extLst>
      <p:ext uri="{BB962C8B-B14F-4D97-AF65-F5344CB8AC3E}">
        <p14:creationId xmlns:p14="http://schemas.microsoft.com/office/powerpoint/2010/main" val="1274985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DBC085-F7FB-4CB6-888B-BC4F98432E2F}"/>
              </a:ext>
            </a:extLst>
          </p:cNvPr>
          <p:cNvSpPr txBox="1"/>
          <p:nvPr/>
        </p:nvSpPr>
        <p:spPr>
          <a:xfrm>
            <a:off x="984738" y="375138"/>
            <a:ext cx="11043139" cy="1323439"/>
          </a:xfrm>
          <a:prstGeom prst="rect">
            <a:avLst/>
          </a:prstGeom>
          <a:noFill/>
        </p:spPr>
        <p:txBody>
          <a:bodyPr wrap="square" rtlCol="0">
            <a:spAutoFit/>
          </a:bodyPr>
          <a:lstStyle/>
          <a:p>
            <a:pPr algn="ctr"/>
            <a:r>
              <a:rPr lang="en-US" sz="4000" b="1" dirty="0">
                <a:latin typeface="Arial Black" panose="020B0A04020102020204" pitchFamily="34" charset="0"/>
              </a:rPr>
              <a:t>What interesting findings did the scatterplot show?</a:t>
            </a:r>
          </a:p>
        </p:txBody>
      </p:sp>
      <p:sp>
        <p:nvSpPr>
          <p:cNvPr id="3" name="TextBox 2">
            <a:extLst>
              <a:ext uri="{FF2B5EF4-FFF2-40B4-BE49-F238E27FC236}">
                <a16:creationId xmlns:a16="http://schemas.microsoft.com/office/drawing/2014/main" id="{FBB8E306-6A3D-4C40-957D-CE02B1BD6D64}"/>
              </a:ext>
            </a:extLst>
          </p:cNvPr>
          <p:cNvSpPr txBox="1"/>
          <p:nvPr/>
        </p:nvSpPr>
        <p:spPr>
          <a:xfrm>
            <a:off x="797170" y="2086708"/>
            <a:ext cx="11230708" cy="4678204"/>
          </a:xfrm>
          <a:prstGeom prst="rect">
            <a:avLst/>
          </a:prstGeom>
          <a:noFill/>
        </p:spPr>
        <p:txBody>
          <a:bodyPr wrap="square" rtlCol="0">
            <a:spAutoFit/>
          </a:bodyPr>
          <a:lstStyle/>
          <a:p>
            <a:pPr marL="285750" indent="-285750">
              <a:buFont typeface="Arial" panose="020B0604020202020204" pitchFamily="34" charset="0"/>
              <a:buChar char="•"/>
            </a:pPr>
            <a:r>
              <a:rPr lang="en-US" sz="2800" b="1" dirty="0">
                <a:latin typeface="Arial Black" panose="020B0A04020102020204" pitchFamily="34" charset="0"/>
              </a:rPr>
              <a:t>Homes built in the early 1900's in King County can be just as highly priced as those built in the 2000's. The reason for this, according to Seattle Times, could be, "The number of homes on the market is at a low point, despite the big increase in population"</a:t>
            </a:r>
            <a:r>
              <a:rPr lang="en-US" sz="2800" b="1" u="sng" dirty="0">
                <a:latin typeface="Arial Black" panose="020B0A04020102020204" pitchFamily="34" charset="0"/>
              </a:rPr>
              <a:t>[9]</a:t>
            </a:r>
          </a:p>
          <a:p>
            <a:pPr marL="285750" indent="-285750">
              <a:buFont typeface="Arial" panose="020B0604020202020204" pitchFamily="34" charset="0"/>
              <a:buChar char="•"/>
            </a:pPr>
            <a:r>
              <a:rPr lang="en-US" sz="2800" b="1" dirty="0">
                <a:latin typeface="Arial Black" panose="020B0A04020102020204" pitchFamily="34" charset="0"/>
              </a:rPr>
              <a:t>The majority of home renovations are done on homes built before the 1980’s.</a:t>
            </a:r>
          </a:p>
          <a:p>
            <a:pPr marL="285750" indent="-285750">
              <a:buFont typeface="Arial" panose="020B0604020202020204" pitchFamily="34" charset="0"/>
              <a:buChar char="•"/>
            </a:pPr>
            <a:r>
              <a:rPr lang="en-US" sz="2800" b="1" dirty="0" err="1">
                <a:latin typeface="Arial Black" panose="020B0A04020102020204" pitchFamily="34" charset="0"/>
              </a:rPr>
              <a:t>Yr_renovated</a:t>
            </a:r>
            <a:r>
              <a:rPr lang="en-US" sz="2800" b="1" dirty="0">
                <a:latin typeface="Arial Black" panose="020B0A04020102020204" pitchFamily="34" charset="0"/>
              </a:rPr>
              <a:t> does not show much correlation with home price even though </a:t>
            </a:r>
            <a:r>
              <a:rPr lang="en-US" sz="2800" b="1" dirty="0" err="1">
                <a:latin typeface="Arial Black" panose="020B0A04020102020204" pitchFamily="34" charset="0"/>
              </a:rPr>
              <a:t>yr_built</a:t>
            </a:r>
            <a:r>
              <a:rPr lang="en-US" sz="2800" b="1" dirty="0">
                <a:latin typeface="Arial Black" panose="020B0A04020102020204" pitchFamily="34" charset="0"/>
              </a:rPr>
              <a:t> does show a slight correlation.</a:t>
            </a:r>
          </a:p>
          <a:p>
            <a:endParaRPr lang="en-US" dirty="0"/>
          </a:p>
        </p:txBody>
      </p:sp>
    </p:spTree>
    <p:extLst>
      <p:ext uri="{BB962C8B-B14F-4D97-AF65-F5344CB8AC3E}">
        <p14:creationId xmlns:p14="http://schemas.microsoft.com/office/powerpoint/2010/main" val="4004792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2CBC94-C925-48A3-9AE7-C4AC25001DA7}"/>
              </a:ext>
            </a:extLst>
          </p:cNvPr>
          <p:cNvSpPr txBox="1"/>
          <p:nvPr/>
        </p:nvSpPr>
        <p:spPr>
          <a:xfrm>
            <a:off x="1008185" y="0"/>
            <a:ext cx="11183815" cy="646331"/>
          </a:xfrm>
          <a:prstGeom prst="rect">
            <a:avLst/>
          </a:prstGeom>
          <a:noFill/>
        </p:spPr>
        <p:txBody>
          <a:bodyPr wrap="square" rtlCol="0">
            <a:spAutoFit/>
          </a:bodyPr>
          <a:lstStyle/>
          <a:p>
            <a:r>
              <a:rPr lang="en-US" sz="3600" b="1" dirty="0">
                <a:latin typeface="Arial Black" panose="020B0A04020102020204" pitchFamily="34" charset="0"/>
              </a:rPr>
              <a:t>Is latitude a good predictor of home price?</a:t>
            </a:r>
          </a:p>
        </p:txBody>
      </p:sp>
      <p:pic>
        <p:nvPicPr>
          <p:cNvPr id="4" name="Picture 3">
            <a:extLst>
              <a:ext uri="{FF2B5EF4-FFF2-40B4-BE49-F238E27FC236}">
                <a16:creationId xmlns:a16="http://schemas.microsoft.com/office/drawing/2014/main" id="{9B260721-4146-4481-9D32-B8A1299031A6}"/>
              </a:ext>
            </a:extLst>
          </p:cNvPr>
          <p:cNvPicPr>
            <a:picLocks noChangeAspect="1"/>
          </p:cNvPicPr>
          <p:nvPr/>
        </p:nvPicPr>
        <p:blipFill>
          <a:blip r:embed="rId3"/>
          <a:stretch>
            <a:fillRect/>
          </a:stretch>
        </p:blipFill>
        <p:spPr>
          <a:xfrm>
            <a:off x="1008185" y="1008185"/>
            <a:ext cx="10785230" cy="5556737"/>
          </a:xfrm>
          <a:prstGeom prst="rect">
            <a:avLst/>
          </a:prstGeom>
        </p:spPr>
      </p:pic>
    </p:spTree>
    <p:extLst>
      <p:ext uri="{BB962C8B-B14F-4D97-AF65-F5344CB8AC3E}">
        <p14:creationId xmlns:p14="http://schemas.microsoft.com/office/powerpoint/2010/main" val="149298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659CB2-CFD9-46F5-A24B-324F17FC4B49}"/>
              </a:ext>
            </a:extLst>
          </p:cNvPr>
          <p:cNvSpPr/>
          <p:nvPr/>
        </p:nvSpPr>
        <p:spPr>
          <a:xfrm>
            <a:off x="984738" y="187568"/>
            <a:ext cx="10949354" cy="6740307"/>
          </a:xfrm>
          <a:prstGeom prst="rect">
            <a:avLst/>
          </a:prstGeom>
        </p:spPr>
        <p:txBody>
          <a:bodyPr wrap="square">
            <a:spAutoFit/>
          </a:bodyPr>
          <a:lstStyle/>
          <a:p>
            <a:pPr marL="285750" indent="-285750">
              <a:buFont typeface="Arial" panose="020B0604020202020204" pitchFamily="34" charset="0"/>
              <a:buChar char="•"/>
            </a:pPr>
            <a:r>
              <a:rPr lang="en-US" sz="3600" b="1" dirty="0">
                <a:solidFill>
                  <a:srgbClr val="000000"/>
                </a:solidFill>
                <a:latin typeface="Arial Black" panose="020B0A04020102020204" pitchFamily="34" charset="0"/>
              </a:rPr>
              <a:t>The scatter plot shows the highest priced homes lie within the latitude of 47.6 which includes the cities of Seattle, Medina and Bellevue, WA(home to Amazon, Bill Gates and </a:t>
            </a:r>
            <a:r>
              <a:rPr lang="en-US" sz="3600" b="1" dirty="0" err="1">
                <a:solidFill>
                  <a:srgbClr val="000000"/>
                </a:solidFill>
                <a:latin typeface="Arial Black" panose="020B0A04020102020204" pitchFamily="34" charset="0"/>
              </a:rPr>
              <a:t>T-mobile</a:t>
            </a:r>
            <a:r>
              <a:rPr lang="en-US" sz="3600" b="1" dirty="0">
                <a:solidFill>
                  <a:srgbClr val="000000"/>
                </a:solidFill>
                <a:latin typeface="Arial Black" panose="020B0A04020102020204" pitchFamily="34" charset="0"/>
              </a:rPr>
              <a:t>). </a:t>
            </a:r>
          </a:p>
          <a:p>
            <a:pPr marL="285750" indent="-285750">
              <a:buFont typeface="Arial" panose="020B0604020202020204" pitchFamily="34" charset="0"/>
              <a:buChar char="•"/>
            </a:pPr>
            <a:r>
              <a:rPr lang="en-US" sz="3600" b="1" dirty="0">
                <a:solidFill>
                  <a:srgbClr val="000000"/>
                </a:solidFill>
                <a:latin typeface="Arial Black" panose="020B0A04020102020204" pitchFamily="34" charset="0"/>
              </a:rPr>
              <a:t>The latitude of 47.7 includes the second largest group of highest priced homes and contains the cities of Kirkland and </a:t>
            </a:r>
            <a:r>
              <a:rPr lang="en-US" sz="3600" b="1" dirty="0" err="1">
                <a:solidFill>
                  <a:srgbClr val="000000"/>
                </a:solidFill>
                <a:latin typeface="Arial Black" panose="020B0A04020102020204" pitchFamily="34" charset="0"/>
              </a:rPr>
              <a:t>Redmond,WA</a:t>
            </a:r>
            <a:r>
              <a:rPr lang="en-US" sz="3600" b="1" dirty="0">
                <a:solidFill>
                  <a:srgbClr val="000000"/>
                </a:solidFill>
                <a:latin typeface="Arial Black" panose="020B0A04020102020204" pitchFamily="34" charset="0"/>
              </a:rPr>
              <a:t>(home to Google and Microsoft). </a:t>
            </a:r>
          </a:p>
          <a:p>
            <a:pPr marL="285750" indent="-285750">
              <a:buFont typeface="Arial" panose="020B0604020202020204" pitchFamily="34" charset="0"/>
              <a:buChar char="•"/>
            </a:pPr>
            <a:r>
              <a:rPr lang="en-US" sz="3600" b="1" dirty="0">
                <a:solidFill>
                  <a:srgbClr val="000000"/>
                </a:solidFill>
                <a:latin typeface="Arial Black" panose="020B0A04020102020204" pitchFamily="34" charset="0"/>
              </a:rPr>
              <a:t>This also agrees with King County house price trends in those areas[10].</a:t>
            </a:r>
            <a:endParaRPr lang="en-US" sz="3600" b="1" i="0" dirty="0">
              <a:solidFill>
                <a:srgbClr val="000000"/>
              </a:solidFill>
              <a:effectLst/>
              <a:latin typeface="Arial Black" panose="020B0A04020102020204" pitchFamily="34" charset="0"/>
            </a:endParaRPr>
          </a:p>
        </p:txBody>
      </p:sp>
    </p:spTree>
    <p:extLst>
      <p:ext uri="{BB962C8B-B14F-4D97-AF65-F5344CB8AC3E}">
        <p14:creationId xmlns:p14="http://schemas.microsoft.com/office/powerpoint/2010/main" val="1976782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0B2B9-F70C-44EA-BEC3-1B6DEFFFBDA6}"/>
              </a:ext>
            </a:extLst>
          </p:cNvPr>
          <p:cNvSpPr txBox="1"/>
          <p:nvPr/>
        </p:nvSpPr>
        <p:spPr>
          <a:xfrm>
            <a:off x="961292" y="304800"/>
            <a:ext cx="10949354" cy="1569660"/>
          </a:xfrm>
          <a:prstGeom prst="rect">
            <a:avLst/>
          </a:prstGeom>
          <a:noFill/>
        </p:spPr>
        <p:txBody>
          <a:bodyPr wrap="square" rtlCol="0">
            <a:spAutoFit/>
          </a:bodyPr>
          <a:lstStyle/>
          <a:p>
            <a:r>
              <a:rPr lang="en-US" sz="3200" b="1" dirty="0">
                <a:latin typeface="Arial Black" panose="020B0A04020102020204" pitchFamily="34" charset="0"/>
              </a:rPr>
              <a:t>Home buyers look at both the number of </a:t>
            </a:r>
            <a:r>
              <a:rPr lang="en-US" sz="3200" b="1" dirty="0">
                <a:solidFill>
                  <a:srgbClr val="002060"/>
                </a:solidFill>
                <a:latin typeface="Arial Black" panose="020B0A04020102020204" pitchFamily="34" charset="0"/>
              </a:rPr>
              <a:t>bedrooms</a:t>
            </a:r>
            <a:r>
              <a:rPr lang="en-US" sz="3200" b="1" dirty="0">
                <a:latin typeface="Arial Black" panose="020B0A04020102020204" pitchFamily="34" charset="0"/>
              </a:rPr>
              <a:t> and number of </a:t>
            </a:r>
            <a:r>
              <a:rPr lang="en-US" sz="3200" b="1" dirty="0">
                <a:solidFill>
                  <a:srgbClr val="002060"/>
                </a:solidFill>
                <a:latin typeface="Arial Black" panose="020B0A04020102020204" pitchFamily="34" charset="0"/>
              </a:rPr>
              <a:t>bathrooms</a:t>
            </a:r>
            <a:r>
              <a:rPr lang="en-US" sz="3200" b="1" dirty="0">
                <a:latin typeface="Arial Black" panose="020B0A04020102020204" pitchFamily="34" charset="0"/>
              </a:rPr>
              <a:t> but which feature is a better predictor of home price?</a:t>
            </a:r>
          </a:p>
        </p:txBody>
      </p:sp>
      <p:pic>
        <p:nvPicPr>
          <p:cNvPr id="5" name="Picture 4">
            <a:extLst>
              <a:ext uri="{FF2B5EF4-FFF2-40B4-BE49-F238E27FC236}">
                <a16:creationId xmlns:a16="http://schemas.microsoft.com/office/drawing/2014/main" id="{FC478A2C-CBBD-4CAA-B721-7CEF6BBBF072}"/>
              </a:ext>
            </a:extLst>
          </p:cNvPr>
          <p:cNvPicPr>
            <a:picLocks noChangeAspect="1"/>
          </p:cNvPicPr>
          <p:nvPr/>
        </p:nvPicPr>
        <p:blipFill>
          <a:blip r:embed="rId3"/>
          <a:stretch>
            <a:fillRect/>
          </a:stretch>
        </p:blipFill>
        <p:spPr>
          <a:xfrm>
            <a:off x="6611815" y="2166761"/>
            <a:ext cx="5439509" cy="4386439"/>
          </a:xfrm>
          <a:prstGeom prst="rect">
            <a:avLst/>
          </a:prstGeom>
        </p:spPr>
      </p:pic>
      <p:pic>
        <p:nvPicPr>
          <p:cNvPr id="7" name="Picture 6">
            <a:extLst>
              <a:ext uri="{FF2B5EF4-FFF2-40B4-BE49-F238E27FC236}">
                <a16:creationId xmlns:a16="http://schemas.microsoft.com/office/drawing/2014/main" id="{9E372519-A029-475E-85D5-5641D634A0C7}"/>
              </a:ext>
            </a:extLst>
          </p:cNvPr>
          <p:cNvPicPr>
            <a:picLocks noChangeAspect="1"/>
          </p:cNvPicPr>
          <p:nvPr/>
        </p:nvPicPr>
        <p:blipFill>
          <a:blip r:embed="rId4"/>
          <a:stretch>
            <a:fillRect/>
          </a:stretch>
        </p:blipFill>
        <p:spPr>
          <a:xfrm>
            <a:off x="914399" y="2166761"/>
            <a:ext cx="5439509" cy="4386439"/>
          </a:xfrm>
          <a:prstGeom prst="rect">
            <a:avLst/>
          </a:prstGeom>
        </p:spPr>
      </p:pic>
    </p:spTree>
    <p:extLst>
      <p:ext uri="{BB962C8B-B14F-4D97-AF65-F5344CB8AC3E}">
        <p14:creationId xmlns:p14="http://schemas.microsoft.com/office/powerpoint/2010/main" val="1052884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B2748-7AFE-46EF-92E7-6CF51FD5B014}"/>
              </a:ext>
            </a:extLst>
          </p:cNvPr>
          <p:cNvSpPr/>
          <p:nvPr/>
        </p:nvSpPr>
        <p:spPr>
          <a:xfrm>
            <a:off x="726831" y="0"/>
            <a:ext cx="11230707" cy="2677656"/>
          </a:xfrm>
          <a:prstGeom prst="rect">
            <a:avLst/>
          </a:prstGeom>
        </p:spPr>
        <p:txBody>
          <a:bodyPr wrap="square">
            <a:spAutoFit/>
          </a:bodyPr>
          <a:lstStyle/>
          <a:p>
            <a:r>
              <a:rPr lang="en-US" sz="2400" b="1" dirty="0">
                <a:solidFill>
                  <a:srgbClr val="000000"/>
                </a:solidFill>
                <a:latin typeface="Arial Black" panose="020B0A04020102020204" pitchFamily="34" charset="0"/>
              </a:rPr>
              <a:t>Although there is a direct correlation between home price and bathrooms, what's interesting is that after 3.5 bathrooms, the home prices levels off. Price and number of bedrooms only appears correlated up to about 5 bedrooms and is overall not strongly correlated with price. What will the ECDF tell us about the average number of bedrooms and bathrooms in King County homes?</a:t>
            </a:r>
            <a:endParaRPr lang="en-US" sz="2400" b="1" i="0" dirty="0">
              <a:solidFill>
                <a:srgbClr val="000000"/>
              </a:solidFill>
              <a:effectLst/>
              <a:latin typeface="Arial Black" panose="020B0A04020102020204" pitchFamily="34" charset="0"/>
            </a:endParaRPr>
          </a:p>
        </p:txBody>
      </p:sp>
      <p:pic>
        <p:nvPicPr>
          <p:cNvPr id="4" name="Picture 3">
            <a:extLst>
              <a:ext uri="{FF2B5EF4-FFF2-40B4-BE49-F238E27FC236}">
                <a16:creationId xmlns:a16="http://schemas.microsoft.com/office/drawing/2014/main" id="{B0FA13FD-CBBB-4440-AD17-A5EEE65B2AD4}"/>
              </a:ext>
            </a:extLst>
          </p:cNvPr>
          <p:cNvPicPr>
            <a:picLocks noChangeAspect="1"/>
          </p:cNvPicPr>
          <p:nvPr/>
        </p:nvPicPr>
        <p:blipFill>
          <a:blip r:embed="rId3"/>
          <a:stretch>
            <a:fillRect/>
          </a:stretch>
        </p:blipFill>
        <p:spPr>
          <a:xfrm>
            <a:off x="890953" y="2677656"/>
            <a:ext cx="5369169" cy="4180344"/>
          </a:xfrm>
          <a:prstGeom prst="rect">
            <a:avLst/>
          </a:prstGeom>
          <a:blipFill dpi="0" rotWithShape="1">
            <a:blip r:embed="rId4">
              <a:alphaModFix amt="74000"/>
            </a:blip>
            <a:srcRect/>
            <a:tile tx="0" ty="0" sx="100000" sy="100000" flip="none" algn="tl"/>
          </a:blipFill>
        </p:spPr>
      </p:pic>
      <p:pic>
        <p:nvPicPr>
          <p:cNvPr id="6" name="Picture 5">
            <a:extLst>
              <a:ext uri="{FF2B5EF4-FFF2-40B4-BE49-F238E27FC236}">
                <a16:creationId xmlns:a16="http://schemas.microsoft.com/office/drawing/2014/main" id="{F0CE3FD4-22E3-4949-9C91-3785BD8C6E6C}"/>
              </a:ext>
            </a:extLst>
          </p:cNvPr>
          <p:cNvPicPr>
            <a:picLocks noChangeAspect="1"/>
          </p:cNvPicPr>
          <p:nvPr/>
        </p:nvPicPr>
        <p:blipFill>
          <a:blip r:embed="rId5"/>
          <a:stretch>
            <a:fillRect/>
          </a:stretch>
        </p:blipFill>
        <p:spPr>
          <a:xfrm>
            <a:off x="6564922" y="2677656"/>
            <a:ext cx="5369169" cy="4180344"/>
          </a:xfrm>
          <a:prstGeom prst="rect">
            <a:avLst/>
          </a:prstGeom>
        </p:spPr>
      </p:pic>
    </p:spTree>
    <p:extLst>
      <p:ext uri="{BB962C8B-B14F-4D97-AF65-F5344CB8AC3E}">
        <p14:creationId xmlns:p14="http://schemas.microsoft.com/office/powerpoint/2010/main" val="3224248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8000"/>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B87574-4945-4074-A99F-040447EB9B9D}"/>
              </a:ext>
            </a:extLst>
          </p:cNvPr>
          <p:cNvSpPr txBox="1"/>
          <p:nvPr/>
        </p:nvSpPr>
        <p:spPr>
          <a:xfrm>
            <a:off x="785445" y="126024"/>
            <a:ext cx="10742525" cy="7755969"/>
          </a:xfrm>
          <a:prstGeom prst="rect">
            <a:avLst/>
          </a:prstGeom>
          <a:noFill/>
        </p:spPr>
        <p:txBody>
          <a:bodyPr wrap="square" rtlCol="0">
            <a:spAutoFit/>
          </a:bodyPr>
          <a:lstStyle/>
          <a:p>
            <a:pPr marL="285750" indent="-285750">
              <a:buFont typeface="Arial" panose="020B0604020202020204" pitchFamily="34" charset="0"/>
              <a:buChar char="•"/>
            </a:pPr>
            <a:r>
              <a:rPr lang="en-US" sz="3200" b="1" dirty="0">
                <a:solidFill>
                  <a:schemeClr val="tx2"/>
                </a:solidFill>
                <a:latin typeface="Arial Black" panose="020B0A04020102020204" pitchFamily="34" charset="0"/>
              </a:rPr>
              <a:t>The 1</a:t>
            </a:r>
            <a:r>
              <a:rPr lang="en-US" sz="3200" b="1" baseline="30000" dirty="0">
                <a:solidFill>
                  <a:schemeClr val="tx2"/>
                </a:solidFill>
                <a:latin typeface="Arial Black" panose="020B0A04020102020204" pitchFamily="34" charset="0"/>
              </a:rPr>
              <a:t>st</a:t>
            </a:r>
            <a:r>
              <a:rPr lang="en-US" sz="3200" b="1" dirty="0">
                <a:solidFill>
                  <a:schemeClr val="tx2"/>
                </a:solidFill>
                <a:latin typeface="Arial Black" panose="020B0A04020102020204" pitchFamily="34" charset="0"/>
              </a:rPr>
              <a:t> ECDF function shows that the 50% probability mark for the number of bathrooms falls around 2 which aligns with the calculated mean of 2 bathrooms.</a:t>
            </a:r>
          </a:p>
          <a:p>
            <a:pPr marL="285750" indent="-285750">
              <a:buFont typeface="Arial" panose="020B0604020202020204" pitchFamily="34" charset="0"/>
              <a:buChar char="•"/>
            </a:pPr>
            <a:r>
              <a:rPr lang="en-US" sz="3200" b="1" dirty="0">
                <a:latin typeface="Arial Black" panose="020B0A04020102020204" pitchFamily="34" charset="0"/>
              </a:rPr>
              <a:t>The 2</a:t>
            </a:r>
            <a:r>
              <a:rPr lang="en-US" sz="3200" b="1" baseline="30000" dirty="0">
                <a:latin typeface="Arial Black" panose="020B0A04020102020204" pitchFamily="34" charset="0"/>
              </a:rPr>
              <a:t>nd</a:t>
            </a:r>
            <a:r>
              <a:rPr lang="en-US" sz="3200" b="1" dirty="0">
                <a:latin typeface="Arial Black" panose="020B0A04020102020204" pitchFamily="34" charset="0"/>
              </a:rPr>
              <a:t> ECDF function shows that the 50% probability mark for the number of bedrooms falls around 3 which also aligns with our calculated mean of 3 bedrooms. </a:t>
            </a:r>
          </a:p>
          <a:p>
            <a:pPr marL="285750" indent="-285750">
              <a:buFont typeface="Arial" panose="020B0604020202020204" pitchFamily="34" charset="0"/>
              <a:buChar char="•"/>
            </a:pPr>
            <a:r>
              <a:rPr lang="en-US" sz="3200" b="1" dirty="0">
                <a:solidFill>
                  <a:schemeClr val="tx2"/>
                </a:solidFill>
                <a:latin typeface="Arial Black" panose="020B0A04020102020204" pitchFamily="34" charset="0"/>
              </a:rPr>
              <a:t>The [‘year’] column was added to the dataset to separate out the 2014 from the 2015 homes.  Do you think we will see any difference, on the </a:t>
            </a:r>
            <a:r>
              <a:rPr lang="en-US" sz="3200" b="1" dirty="0">
                <a:solidFill>
                  <a:srgbClr val="1A2E40"/>
                </a:solidFill>
                <a:latin typeface="Arial Black" panose="020B0A04020102020204" pitchFamily="34" charset="0"/>
              </a:rPr>
              <a:t>ECDF functions, in</a:t>
            </a:r>
            <a:r>
              <a:rPr lang="en-US" sz="3200" b="1" dirty="0">
                <a:solidFill>
                  <a:schemeClr val="tx2"/>
                </a:solidFill>
                <a:latin typeface="Arial Black" panose="020B0A04020102020204" pitchFamily="34" charset="0"/>
              </a:rPr>
              <a:t> home prices between 2014 and 2015?</a:t>
            </a:r>
            <a:endParaRPr lang="en-US" sz="3600" b="1" dirty="0">
              <a:solidFill>
                <a:schemeClr val="tx2"/>
              </a:solidFill>
            </a:endParaRPr>
          </a:p>
          <a:p>
            <a:pPr marL="285750" indent="-285750">
              <a:buFont typeface="Arial" panose="020B0604020202020204" pitchFamily="34" charset="0"/>
              <a:buChar char="•"/>
            </a:pPr>
            <a:endParaRPr lang="en-US" sz="3600" b="1" dirty="0">
              <a:latin typeface="Arial Black" panose="020B0A04020102020204" pitchFamily="34" charset="0"/>
            </a:endParaRPr>
          </a:p>
          <a:p>
            <a:pPr marL="285750" indent="-285750">
              <a:buFont typeface="Arial" panose="020B0604020202020204" pitchFamily="34" charset="0"/>
              <a:buChar char="•"/>
            </a:pPr>
            <a:endParaRPr lang="en-US" sz="2800" b="1" dirty="0">
              <a:latin typeface="Arial Black" panose="020B0A04020102020204" pitchFamily="34"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6174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alphaModFix amt="70000"/>
          </a:blip>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AC7AC9-F828-4F27-BBAE-ABF54E62422C}"/>
              </a:ext>
            </a:extLst>
          </p:cNvPr>
          <p:cNvPicPr>
            <a:picLocks noChangeAspect="1"/>
          </p:cNvPicPr>
          <p:nvPr/>
        </p:nvPicPr>
        <p:blipFill>
          <a:blip r:embed="rId3"/>
          <a:stretch>
            <a:fillRect/>
          </a:stretch>
        </p:blipFill>
        <p:spPr>
          <a:xfrm>
            <a:off x="1028700" y="2076260"/>
            <a:ext cx="10760529" cy="4504153"/>
          </a:xfrm>
          <a:prstGeom prst="rect">
            <a:avLst/>
          </a:prstGeom>
        </p:spPr>
      </p:pic>
      <p:sp>
        <p:nvSpPr>
          <p:cNvPr id="4" name="TextBox 3">
            <a:extLst>
              <a:ext uri="{FF2B5EF4-FFF2-40B4-BE49-F238E27FC236}">
                <a16:creationId xmlns:a16="http://schemas.microsoft.com/office/drawing/2014/main" id="{85FCCDF2-41AF-4107-8B12-DB62510D950C}"/>
              </a:ext>
            </a:extLst>
          </p:cNvPr>
          <p:cNvSpPr txBox="1"/>
          <p:nvPr/>
        </p:nvSpPr>
        <p:spPr>
          <a:xfrm>
            <a:off x="1143000" y="359228"/>
            <a:ext cx="10646229" cy="1384995"/>
          </a:xfrm>
          <a:prstGeom prst="rect">
            <a:avLst/>
          </a:prstGeom>
          <a:noFill/>
        </p:spPr>
        <p:txBody>
          <a:bodyPr wrap="square" rtlCol="0">
            <a:spAutoFit/>
          </a:bodyPr>
          <a:lstStyle/>
          <a:p>
            <a:r>
              <a:rPr lang="en-US" sz="2800" b="1" dirty="0">
                <a:solidFill>
                  <a:srgbClr val="FF0000"/>
                </a:solidFill>
                <a:latin typeface="Bahnschrift SemiBold Condensed" panose="020B0502040204020203" pitchFamily="34" charset="0"/>
              </a:rPr>
              <a:t>The ECDF functions for 2014 and 2015 surprisingly overlap!  </a:t>
            </a:r>
            <a:r>
              <a:rPr lang="en-US" sz="2800" b="1" dirty="0">
                <a:solidFill>
                  <a:srgbClr val="0070C0"/>
                </a:solidFill>
                <a:latin typeface="Bahnschrift SemiBold Condensed" panose="020B0502040204020203" pitchFamily="34" charset="0"/>
              </a:rPr>
              <a:t>Thus, the 50% probability mark for home price in 2014 was about the same as that in 2015</a:t>
            </a:r>
            <a:r>
              <a:rPr lang="en-US" sz="2800" b="1" dirty="0">
                <a:solidFill>
                  <a:srgbClr val="FF0000"/>
                </a:solidFill>
                <a:latin typeface="Bahnschrift SemiBold Condensed" panose="020B0502040204020203" pitchFamily="34" charset="0"/>
              </a:rPr>
              <a:t>.   In conclusion,  [‘date’] and [‘year’] are not the best predictors of home price. </a:t>
            </a:r>
          </a:p>
        </p:txBody>
      </p:sp>
    </p:spTree>
    <p:extLst>
      <p:ext uri="{BB962C8B-B14F-4D97-AF65-F5344CB8AC3E}">
        <p14:creationId xmlns:p14="http://schemas.microsoft.com/office/powerpoint/2010/main" val="3620347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alphaModFix amt="70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0988E6-2F2A-45E9-8CCC-4AC3C0D8CA8C}"/>
              </a:ext>
            </a:extLst>
          </p:cNvPr>
          <p:cNvSpPr txBox="1"/>
          <p:nvPr/>
        </p:nvSpPr>
        <p:spPr>
          <a:xfrm>
            <a:off x="898071" y="0"/>
            <a:ext cx="11103429" cy="1077218"/>
          </a:xfrm>
          <a:prstGeom prst="rect">
            <a:avLst/>
          </a:prstGeom>
          <a:noFill/>
        </p:spPr>
        <p:txBody>
          <a:bodyPr wrap="square" rtlCol="0">
            <a:spAutoFit/>
          </a:bodyPr>
          <a:lstStyle/>
          <a:p>
            <a:r>
              <a:rPr lang="en-US" sz="3200" b="1" dirty="0">
                <a:solidFill>
                  <a:schemeClr val="tx2">
                    <a:lumMod val="90000"/>
                    <a:lumOff val="10000"/>
                  </a:schemeClr>
                </a:solidFill>
                <a:latin typeface="Bahnschrift SemiBold Condensed" panose="020B0502040204020203" pitchFamily="34" charset="0"/>
              </a:rPr>
              <a:t>How does the mean home price compare with the median home price and does this raise any concerns about outliers in the dataset?</a:t>
            </a:r>
          </a:p>
        </p:txBody>
      </p:sp>
      <p:pic>
        <p:nvPicPr>
          <p:cNvPr id="4" name="Picture 3">
            <a:extLst>
              <a:ext uri="{FF2B5EF4-FFF2-40B4-BE49-F238E27FC236}">
                <a16:creationId xmlns:a16="http://schemas.microsoft.com/office/drawing/2014/main" id="{D2B51E06-310D-4E2A-BC3F-B85382164208}"/>
              </a:ext>
            </a:extLst>
          </p:cNvPr>
          <p:cNvPicPr>
            <a:picLocks noChangeAspect="1"/>
          </p:cNvPicPr>
          <p:nvPr/>
        </p:nvPicPr>
        <p:blipFill>
          <a:blip r:embed="rId3"/>
          <a:stretch>
            <a:fillRect/>
          </a:stretch>
        </p:blipFill>
        <p:spPr>
          <a:xfrm>
            <a:off x="898071" y="1077219"/>
            <a:ext cx="4471879" cy="3429468"/>
          </a:xfrm>
          <a:prstGeom prst="rect">
            <a:avLst/>
          </a:prstGeom>
        </p:spPr>
      </p:pic>
      <p:pic>
        <p:nvPicPr>
          <p:cNvPr id="8" name="Picture 7">
            <a:extLst>
              <a:ext uri="{FF2B5EF4-FFF2-40B4-BE49-F238E27FC236}">
                <a16:creationId xmlns:a16="http://schemas.microsoft.com/office/drawing/2014/main" id="{D16577FF-3BC8-40D1-A0B3-FA0A379E797F}"/>
              </a:ext>
            </a:extLst>
          </p:cNvPr>
          <p:cNvPicPr>
            <a:picLocks noChangeAspect="1"/>
          </p:cNvPicPr>
          <p:nvPr/>
        </p:nvPicPr>
        <p:blipFill>
          <a:blip r:embed="rId4"/>
          <a:stretch>
            <a:fillRect/>
          </a:stretch>
        </p:blipFill>
        <p:spPr>
          <a:xfrm>
            <a:off x="5747657" y="1077219"/>
            <a:ext cx="6041572" cy="3429468"/>
          </a:xfrm>
          <a:prstGeom prst="rect">
            <a:avLst/>
          </a:prstGeom>
        </p:spPr>
      </p:pic>
      <p:sp>
        <p:nvSpPr>
          <p:cNvPr id="9" name="TextBox 8">
            <a:extLst>
              <a:ext uri="{FF2B5EF4-FFF2-40B4-BE49-F238E27FC236}">
                <a16:creationId xmlns:a16="http://schemas.microsoft.com/office/drawing/2014/main" id="{BEB3096D-659F-48AF-A9DC-2F6C87A9BF47}"/>
              </a:ext>
            </a:extLst>
          </p:cNvPr>
          <p:cNvSpPr txBox="1"/>
          <p:nvPr/>
        </p:nvSpPr>
        <p:spPr>
          <a:xfrm>
            <a:off x="898071" y="4682774"/>
            <a:ext cx="11103429" cy="1938992"/>
          </a:xfrm>
          <a:prstGeom prst="rect">
            <a:avLst/>
          </a:prstGeom>
          <a:noFill/>
        </p:spPr>
        <p:txBody>
          <a:bodyPr wrap="square" rtlCol="0">
            <a:spAutoFit/>
          </a:bodyPr>
          <a:lstStyle/>
          <a:p>
            <a:r>
              <a:rPr lang="en-US" sz="2400" b="1" dirty="0">
                <a:solidFill>
                  <a:schemeClr val="tx2"/>
                </a:solidFill>
              </a:rPr>
              <a:t>Plotting the home price on the ECDF plot shows us that the 50% probability mark falls around 500,000 dollars which seems to align well with both the mean home price of 540,088 dollars and the median home price of 450,000. The box and whisker plot does show some home price outliers and we will do some hypothesis testing in order to help decide if we need to remove those.  </a:t>
            </a:r>
          </a:p>
        </p:txBody>
      </p:sp>
    </p:spTree>
    <p:extLst>
      <p:ext uri="{BB962C8B-B14F-4D97-AF65-F5344CB8AC3E}">
        <p14:creationId xmlns:p14="http://schemas.microsoft.com/office/powerpoint/2010/main" val="3066685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alphaModFix amt="70000"/>
          </a:blip>
          <a:tile tx="0" ty="0" sx="100000" sy="100000" flip="none" algn="tl"/>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7C9BC5-418B-40DB-AADA-17FADAEFAFF2}"/>
              </a:ext>
            </a:extLst>
          </p:cNvPr>
          <p:cNvPicPr>
            <a:picLocks noChangeAspect="1"/>
          </p:cNvPicPr>
          <p:nvPr/>
        </p:nvPicPr>
        <p:blipFill>
          <a:blip r:embed="rId3"/>
          <a:stretch>
            <a:fillRect/>
          </a:stretch>
        </p:blipFill>
        <p:spPr>
          <a:xfrm>
            <a:off x="1584569" y="152354"/>
            <a:ext cx="9022862" cy="1066892"/>
          </a:xfrm>
          <a:prstGeom prst="rect">
            <a:avLst/>
          </a:prstGeom>
        </p:spPr>
      </p:pic>
      <p:sp>
        <p:nvSpPr>
          <p:cNvPr id="4" name="Rectangle 3">
            <a:extLst>
              <a:ext uri="{FF2B5EF4-FFF2-40B4-BE49-F238E27FC236}">
                <a16:creationId xmlns:a16="http://schemas.microsoft.com/office/drawing/2014/main" id="{E50A0400-9A2D-4A6C-ACB0-68333C36BCAF}"/>
              </a:ext>
            </a:extLst>
          </p:cNvPr>
          <p:cNvSpPr/>
          <p:nvPr/>
        </p:nvSpPr>
        <p:spPr>
          <a:xfrm>
            <a:off x="914400" y="990646"/>
            <a:ext cx="11119757" cy="1815882"/>
          </a:xfrm>
          <a:prstGeom prst="rect">
            <a:avLst/>
          </a:prstGeom>
        </p:spPr>
        <p:txBody>
          <a:bodyPr wrap="square">
            <a:spAutoFit/>
          </a:bodyPr>
          <a:lstStyle/>
          <a:p>
            <a:pPr algn="ctr"/>
            <a:r>
              <a:rPr lang="en-US" sz="2800" b="1" dirty="0">
                <a:solidFill>
                  <a:schemeClr val="tx2">
                    <a:lumMod val="90000"/>
                    <a:lumOff val="10000"/>
                  </a:schemeClr>
                </a:solidFill>
                <a:latin typeface="Bahnschrift SemiBold" panose="020B0502040204020203" pitchFamily="34" charset="0"/>
              </a:rPr>
              <a:t>    null </a:t>
            </a:r>
            <a:r>
              <a:rPr lang="en-US" sz="2800" b="1" dirty="0" err="1">
                <a:solidFill>
                  <a:schemeClr val="tx2">
                    <a:lumMod val="90000"/>
                    <a:lumOff val="10000"/>
                  </a:schemeClr>
                </a:solidFill>
                <a:latin typeface="Bahnschrift SemiBold" panose="020B0502040204020203" pitchFamily="34" charset="0"/>
              </a:rPr>
              <a:t>hypoth</a:t>
            </a:r>
            <a:r>
              <a:rPr lang="en-US" sz="2800" b="1" dirty="0">
                <a:solidFill>
                  <a:schemeClr val="tx2">
                    <a:lumMod val="90000"/>
                    <a:lumOff val="10000"/>
                  </a:schemeClr>
                </a:solidFill>
                <a:latin typeface="Bahnschrift SemiBold" panose="020B0502040204020203" pitchFamily="34" charset="0"/>
              </a:rPr>
              <a:t>: diff of means between full data sample and bootstrap random data sample = 0</a:t>
            </a:r>
          </a:p>
          <a:p>
            <a:pPr algn="ctr"/>
            <a:r>
              <a:rPr lang="en-US" sz="2800" b="1" dirty="0">
                <a:solidFill>
                  <a:schemeClr val="tx2">
                    <a:lumMod val="90000"/>
                    <a:lumOff val="10000"/>
                  </a:schemeClr>
                </a:solidFill>
                <a:latin typeface="Bahnschrift SemiBold" panose="020B0502040204020203" pitchFamily="34" charset="0"/>
              </a:rPr>
              <a:t>alt </a:t>
            </a:r>
            <a:r>
              <a:rPr lang="en-US" sz="2800" b="1" dirty="0" err="1">
                <a:solidFill>
                  <a:schemeClr val="tx2">
                    <a:lumMod val="90000"/>
                    <a:lumOff val="10000"/>
                  </a:schemeClr>
                </a:solidFill>
                <a:latin typeface="Bahnschrift SemiBold" panose="020B0502040204020203" pitchFamily="34" charset="0"/>
              </a:rPr>
              <a:t>hypoth</a:t>
            </a:r>
            <a:r>
              <a:rPr lang="en-US" sz="2800" b="1" dirty="0">
                <a:solidFill>
                  <a:schemeClr val="tx2">
                    <a:lumMod val="90000"/>
                    <a:lumOff val="10000"/>
                  </a:schemeClr>
                </a:solidFill>
                <a:latin typeface="Bahnschrift SemiBold" panose="020B0502040204020203" pitchFamily="34" charset="0"/>
              </a:rPr>
              <a:t>: diff of means between full data sample and bootstrap random data sample != 0</a:t>
            </a:r>
          </a:p>
        </p:txBody>
      </p:sp>
      <p:sp>
        <p:nvSpPr>
          <p:cNvPr id="7" name="Rectangle 6">
            <a:extLst>
              <a:ext uri="{FF2B5EF4-FFF2-40B4-BE49-F238E27FC236}">
                <a16:creationId xmlns:a16="http://schemas.microsoft.com/office/drawing/2014/main" id="{E3A8E6D6-0CE7-4585-8408-07C52111B22E}"/>
              </a:ext>
            </a:extLst>
          </p:cNvPr>
          <p:cNvSpPr/>
          <p:nvPr/>
        </p:nvSpPr>
        <p:spPr>
          <a:xfrm>
            <a:off x="914400" y="4771935"/>
            <a:ext cx="10793186" cy="1815882"/>
          </a:xfrm>
          <a:prstGeom prst="rect">
            <a:avLst/>
          </a:prstGeom>
        </p:spPr>
        <p:txBody>
          <a:bodyPr wrap="square">
            <a:spAutoFit/>
          </a:bodyPr>
          <a:lstStyle/>
          <a:p>
            <a:pPr algn="ctr"/>
            <a:r>
              <a:rPr lang="en-US" sz="2800" b="1" dirty="0">
                <a:solidFill>
                  <a:schemeClr val="tx2">
                    <a:lumMod val="90000"/>
                    <a:lumOff val="10000"/>
                  </a:schemeClr>
                </a:solidFill>
                <a:latin typeface="Helvetica Neue"/>
              </a:rPr>
              <a:t>Based on the p-value of &gt;.05, we can fail to reject the null hypothesis and conclude there is no statistical difference between the mean of our bootstrap sample and the mean of our housing price data set.</a:t>
            </a:r>
            <a:endParaRPr lang="en-US" sz="2800" b="1" i="0" dirty="0">
              <a:solidFill>
                <a:schemeClr val="tx2">
                  <a:lumMod val="90000"/>
                  <a:lumOff val="10000"/>
                </a:schemeClr>
              </a:solidFill>
              <a:effectLst/>
              <a:latin typeface="Helvetica Neue"/>
            </a:endParaRPr>
          </a:p>
        </p:txBody>
      </p:sp>
      <p:pic>
        <p:nvPicPr>
          <p:cNvPr id="5" name="Picture 4">
            <a:extLst>
              <a:ext uri="{FF2B5EF4-FFF2-40B4-BE49-F238E27FC236}">
                <a16:creationId xmlns:a16="http://schemas.microsoft.com/office/drawing/2014/main" id="{F11F242B-2C39-4235-BC86-783328B52984}"/>
              </a:ext>
            </a:extLst>
          </p:cNvPr>
          <p:cNvPicPr>
            <a:picLocks noChangeAspect="1"/>
          </p:cNvPicPr>
          <p:nvPr/>
        </p:nvPicPr>
        <p:blipFill>
          <a:blip r:embed="rId4"/>
          <a:stretch>
            <a:fillRect/>
          </a:stretch>
        </p:blipFill>
        <p:spPr>
          <a:xfrm>
            <a:off x="1427747" y="2956053"/>
            <a:ext cx="9994232" cy="1815882"/>
          </a:xfrm>
          <a:prstGeom prst="rect">
            <a:avLst/>
          </a:prstGeom>
        </p:spPr>
      </p:pic>
    </p:spTree>
    <p:extLst>
      <p:ext uri="{BB962C8B-B14F-4D97-AF65-F5344CB8AC3E}">
        <p14:creationId xmlns:p14="http://schemas.microsoft.com/office/powerpoint/2010/main" val="3005553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normAutofit fontScale="90000"/>
          </a:bodyPr>
          <a:lstStyle/>
          <a:p>
            <a:r>
              <a:rPr lang="en-US" sz="4900" dirty="0"/>
              <a:t>Who</a:t>
            </a:r>
            <a:r>
              <a:rPr lang="en-US" dirty="0"/>
              <a:t> is this </a:t>
            </a:r>
            <a:r>
              <a:rPr lang="en-US" sz="4900" dirty="0"/>
              <a:t>important</a:t>
            </a:r>
            <a:r>
              <a:rPr lang="en-US" dirty="0"/>
              <a:t> to?</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774032" y="2225392"/>
            <a:ext cx="4421856" cy="4268522"/>
          </a:xfrm>
        </p:spPr>
        <p:txBody>
          <a:bodyPr>
            <a:normAutofit fontScale="92500" lnSpcReduction="10000"/>
          </a:bodyPr>
          <a:lstStyle/>
          <a:p>
            <a:pPr marL="342900" indent="-342900">
              <a:buFont typeface="Wingdings" panose="05000000000000000000" pitchFamily="2" charset="2"/>
              <a:buChar char="§"/>
            </a:pPr>
            <a:r>
              <a:rPr lang="en-US" sz="3200" dirty="0"/>
              <a:t>Anyone who is a prospective home buyer or seller</a:t>
            </a:r>
          </a:p>
          <a:p>
            <a:pPr marL="342900" indent="-342900">
              <a:buFont typeface="Wingdings" panose="05000000000000000000" pitchFamily="2" charset="2"/>
              <a:buChar char="§"/>
            </a:pPr>
            <a:r>
              <a:rPr lang="en-US" sz="3200" dirty="0"/>
              <a:t>Real Estate Agents</a:t>
            </a:r>
          </a:p>
          <a:p>
            <a:pPr marL="342900" indent="-342900">
              <a:buFont typeface="Wingdings" panose="05000000000000000000" pitchFamily="2" charset="2"/>
              <a:buChar char="§"/>
            </a:pPr>
            <a:r>
              <a:rPr lang="en-US" sz="3200" dirty="0"/>
              <a:t>Appraisers</a:t>
            </a:r>
          </a:p>
          <a:p>
            <a:pPr marL="342900" indent="-342900">
              <a:buFont typeface="Wingdings" panose="05000000000000000000" pitchFamily="2" charset="2"/>
              <a:buChar char="§"/>
            </a:pPr>
            <a:r>
              <a:rPr lang="en-US" sz="3200" dirty="0"/>
              <a:t>Mortgage Brokers</a:t>
            </a:r>
          </a:p>
          <a:p>
            <a:pPr marL="342900" indent="-342900">
              <a:buFont typeface="Wingdings" panose="05000000000000000000" pitchFamily="2" charset="2"/>
              <a:buChar char="§"/>
            </a:pPr>
            <a:r>
              <a:rPr lang="en-US" sz="3200" dirty="0"/>
              <a:t>Lending Institutions</a:t>
            </a:r>
          </a:p>
          <a:p>
            <a:pPr marL="342900" indent="-342900">
              <a:buFont typeface="Wingdings" panose="05000000000000000000" pitchFamily="2" charset="2"/>
              <a:buChar char="§"/>
            </a:pPr>
            <a:r>
              <a:rPr lang="en-US" sz="3200" dirty="0"/>
              <a:t>Tax assessors</a:t>
            </a:r>
          </a:p>
          <a:p>
            <a:pPr marL="342900" indent="-342900">
              <a:buFont typeface="Wingdings" panose="05000000000000000000" pitchFamily="2" charset="2"/>
              <a:buChar char="§"/>
            </a:pPr>
            <a:r>
              <a:rPr lang="en-US" sz="3200" dirty="0"/>
              <a:t>King County Officials</a:t>
            </a:r>
          </a:p>
          <a:p>
            <a:endParaRPr lang="ru-RU" dirty="0"/>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2"/>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1497160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B4CAA1-B187-4785-8104-2A1CA9DE6834}"/>
              </a:ext>
            </a:extLst>
          </p:cNvPr>
          <p:cNvSpPr txBox="1"/>
          <p:nvPr/>
        </p:nvSpPr>
        <p:spPr>
          <a:xfrm>
            <a:off x="1128713" y="228600"/>
            <a:ext cx="10487025" cy="584775"/>
          </a:xfrm>
          <a:prstGeom prst="rect">
            <a:avLst/>
          </a:prstGeom>
          <a:noFill/>
        </p:spPr>
        <p:txBody>
          <a:bodyPr wrap="square" rtlCol="0">
            <a:spAutoFit/>
          </a:bodyPr>
          <a:lstStyle/>
          <a:p>
            <a:r>
              <a:rPr lang="en-US" sz="3200" b="1" dirty="0">
                <a:solidFill>
                  <a:srgbClr val="002060"/>
                </a:solidFill>
                <a:latin typeface="Bahnschrift SemiCondensed" panose="020B0502040204020203" pitchFamily="34" charset="0"/>
              </a:rPr>
              <a:t>So should we remove the higher priced homes from the dataset?</a:t>
            </a:r>
          </a:p>
        </p:txBody>
      </p:sp>
      <p:sp>
        <p:nvSpPr>
          <p:cNvPr id="4" name="TextBox 3">
            <a:extLst>
              <a:ext uri="{FF2B5EF4-FFF2-40B4-BE49-F238E27FC236}">
                <a16:creationId xmlns:a16="http://schemas.microsoft.com/office/drawing/2014/main" id="{B41DC005-111B-4D2C-BB17-68A06C5B96C8}"/>
              </a:ext>
            </a:extLst>
          </p:cNvPr>
          <p:cNvSpPr txBox="1"/>
          <p:nvPr/>
        </p:nvSpPr>
        <p:spPr>
          <a:xfrm>
            <a:off x="1328738" y="1271588"/>
            <a:ext cx="9829800" cy="1815882"/>
          </a:xfrm>
          <a:prstGeom prst="rect">
            <a:avLst/>
          </a:prstGeom>
          <a:noFill/>
        </p:spPr>
        <p:txBody>
          <a:bodyPr wrap="square" rtlCol="0">
            <a:spAutoFit/>
          </a:bodyPr>
          <a:lstStyle/>
          <a:p>
            <a:r>
              <a:rPr lang="en-US" sz="2800" b="1" dirty="0">
                <a:solidFill>
                  <a:srgbClr val="002060"/>
                </a:solidFill>
                <a:latin typeface="Bahnschrift SemiBold Condensed" panose="020B0502040204020203" pitchFamily="34" charset="0"/>
              </a:rPr>
              <a:t>Even though all three different hypothesis </a:t>
            </a:r>
            <a:r>
              <a:rPr lang="en-US" sz="2800" b="1" dirty="0" err="1">
                <a:solidFill>
                  <a:srgbClr val="002060"/>
                </a:solidFill>
                <a:latin typeface="Bahnschrift SemiBold Condensed" panose="020B0502040204020203" pitchFamily="34" charset="0"/>
              </a:rPr>
              <a:t>testings</a:t>
            </a:r>
            <a:r>
              <a:rPr lang="en-US" sz="2800" b="1" dirty="0">
                <a:solidFill>
                  <a:srgbClr val="002060"/>
                </a:solidFill>
                <a:latin typeface="Bahnschrift SemiBold Condensed" panose="020B0502040204020203" pitchFamily="34" charset="0"/>
              </a:rPr>
              <a:t> revealed no statistical difference in the means, the standard deviation was found to be large indicating that there is a high degree of variability of some data points from the mean.  Does the histogram of home prices agree with this and appear skewed?</a:t>
            </a:r>
          </a:p>
        </p:txBody>
      </p:sp>
      <p:pic>
        <p:nvPicPr>
          <p:cNvPr id="6" name="Picture 5">
            <a:extLst>
              <a:ext uri="{FF2B5EF4-FFF2-40B4-BE49-F238E27FC236}">
                <a16:creationId xmlns:a16="http://schemas.microsoft.com/office/drawing/2014/main" id="{5A8CD82D-1238-4C9D-B80D-4F370223CD40}"/>
              </a:ext>
            </a:extLst>
          </p:cNvPr>
          <p:cNvPicPr>
            <a:picLocks noChangeAspect="1"/>
          </p:cNvPicPr>
          <p:nvPr/>
        </p:nvPicPr>
        <p:blipFill>
          <a:blip r:embed="rId3"/>
          <a:stretch>
            <a:fillRect/>
          </a:stretch>
        </p:blipFill>
        <p:spPr>
          <a:xfrm>
            <a:off x="3228975" y="3271838"/>
            <a:ext cx="5314950" cy="3357562"/>
          </a:xfrm>
          <a:prstGeom prst="rect">
            <a:avLst/>
          </a:prstGeom>
        </p:spPr>
      </p:pic>
    </p:spTree>
    <p:extLst>
      <p:ext uri="{BB962C8B-B14F-4D97-AF65-F5344CB8AC3E}">
        <p14:creationId xmlns:p14="http://schemas.microsoft.com/office/powerpoint/2010/main" val="930987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BAB27E-F0B1-483A-A16C-76D71AF17EFC}"/>
              </a:ext>
            </a:extLst>
          </p:cNvPr>
          <p:cNvSpPr txBox="1"/>
          <p:nvPr/>
        </p:nvSpPr>
        <p:spPr>
          <a:xfrm>
            <a:off x="1453244" y="0"/>
            <a:ext cx="9780814" cy="1569660"/>
          </a:xfrm>
          <a:prstGeom prst="rect">
            <a:avLst/>
          </a:prstGeom>
          <a:noFill/>
        </p:spPr>
        <p:txBody>
          <a:bodyPr wrap="square" rtlCol="0">
            <a:spAutoFit/>
          </a:bodyPr>
          <a:lstStyle/>
          <a:p>
            <a:r>
              <a:rPr lang="en-US" sz="3200" b="1" dirty="0">
                <a:solidFill>
                  <a:srgbClr val="002060"/>
                </a:solidFill>
                <a:latin typeface="Bahnschrift SemiBold Condensed" panose="020B0502040204020203" pitchFamily="34" charset="0"/>
              </a:rPr>
              <a:t>Since the home prices do appear skewed, let’s see if taking the logarithmic function normalizes the home prices before we remove the higher priced homes from the dataset:</a:t>
            </a:r>
          </a:p>
        </p:txBody>
      </p:sp>
      <p:pic>
        <p:nvPicPr>
          <p:cNvPr id="4" name="Picture 3">
            <a:extLst>
              <a:ext uri="{FF2B5EF4-FFF2-40B4-BE49-F238E27FC236}">
                <a16:creationId xmlns:a16="http://schemas.microsoft.com/office/drawing/2014/main" id="{0E38B915-7E70-4200-9106-3E3E733E7DE1}"/>
              </a:ext>
            </a:extLst>
          </p:cNvPr>
          <p:cNvPicPr>
            <a:picLocks noChangeAspect="1"/>
          </p:cNvPicPr>
          <p:nvPr/>
        </p:nvPicPr>
        <p:blipFill>
          <a:blip r:embed="rId3"/>
          <a:stretch>
            <a:fillRect/>
          </a:stretch>
        </p:blipFill>
        <p:spPr>
          <a:xfrm>
            <a:off x="3739244" y="1716618"/>
            <a:ext cx="4980214" cy="3902528"/>
          </a:xfrm>
          <a:prstGeom prst="rect">
            <a:avLst/>
          </a:prstGeom>
        </p:spPr>
      </p:pic>
      <p:sp>
        <p:nvSpPr>
          <p:cNvPr id="5" name="TextBox 4">
            <a:extLst>
              <a:ext uri="{FF2B5EF4-FFF2-40B4-BE49-F238E27FC236}">
                <a16:creationId xmlns:a16="http://schemas.microsoft.com/office/drawing/2014/main" id="{A94D6631-3188-4F31-9F88-1AAF82199938}"/>
              </a:ext>
            </a:extLst>
          </p:cNvPr>
          <p:cNvSpPr txBox="1"/>
          <p:nvPr/>
        </p:nvSpPr>
        <p:spPr>
          <a:xfrm>
            <a:off x="1338944" y="5619146"/>
            <a:ext cx="9780814" cy="1077218"/>
          </a:xfrm>
          <a:prstGeom prst="rect">
            <a:avLst/>
          </a:prstGeom>
          <a:noFill/>
        </p:spPr>
        <p:txBody>
          <a:bodyPr wrap="square" rtlCol="0">
            <a:spAutoFit/>
          </a:bodyPr>
          <a:lstStyle/>
          <a:p>
            <a:r>
              <a:rPr lang="en-US" sz="3200" b="1" dirty="0">
                <a:latin typeface="Bahnschrift SemiBold Condensed" panose="020B0502040204020203" pitchFamily="34" charset="0"/>
              </a:rPr>
              <a:t>The histogram above shows a considerable improvement in distribution by taking the log of home prices!</a:t>
            </a:r>
          </a:p>
        </p:txBody>
      </p:sp>
    </p:spTree>
    <p:extLst>
      <p:ext uri="{BB962C8B-B14F-4D97-AF65-F5344CB8AC3E}">
        <p14:creationId xmlns:p14="http://schemas.microsoft.com/office/powerpoint/2010/main" val="4149521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973A60-DCD8-4E4B-88DB-842FB1BD59D8}"/>
              </a:ext>
            </a:extLst>
          </p:cNvPr>
          <p:cNvSpPr txBox="1"/>
          <p:nvPr/>
        </p:nvSpPr>
        <p:spPr>
          <a:xfrm>
            <a:off x="865415" y="149247"/>
            <a:ext cx="11326585" cy="584775"/>
          </a:xfrm>
          <a:prstGeom prst="rect">
            <a:avLst/>
          </a:prstGeom>
          <a:noFill/>
        </p:spPr>
        <p:txBody>
          <a:bodyPr wrap="square" rtlCol="0">
            <a:spAutoFit/>
          </a:bodyPr>
          <a:lstStyle/>
          <a:p>
            <a:r>
              <a:rPr lang="en-US" sz="3200" b="1" u="sng" dirty="0">
                <a:latin typeface="Bahnschrift SemiBold Condensed" panose="020B0502040204020203" pitchFamily="34" charset="0"/>
              </a:rPr>
              <a:t>What was the result of hypothesis testing after taking log function on home prices?</a:t>
            </a:r>
          </a:p>
        </p:txBody>
      </p:sp>
      <p:pic>
        <p:nvPicPr>
          <p:cNvPr id="4" name="Picture 3">
            <a:extLst>
              <a:ext uri="{FF2B5EF4-FFF2-40B4-BE49-F238E27FC236}">
                <a16:creationId xmlns:a16="http://schemas.microsoft.com/office/drawing/2014/main" id="{97E63D95-A581-4500-8499-A4EBB3284FC6}"/>
              </a:ext>
            </a:extLst>
          </p:cNvPr>
          <p:cNvPicPr>
            <a:picLocks noChangeAspect="1"/>
          </p:cNvPicPr>
          <p:nvPr/>
        </p:nvPicPr>
        <p:blipFill>
          <a:blip r:embed="rId3"/>
          <a:stretch>
            <a:fillRect/>
          </a:stretch>
        </p:blipFill>
        <p:spPr>
          <a:xfrm>
            <a:off x="734786" y="1059830"/>
            <a:ext cx="5361213" cy="1682200"/>
          </a:xfrm>
          <a:prstGeom prst="rect">
            <a:avLst/>
          </a:prstGeom>
        </p:spPr>
      </p:pic>
      <p:sp>
        <p:nvSpPr>
          <p:cNvPr id="6" name="TextBox 5">
            <a:extLst>
              <a:ext uri="{FF2B5EF4-FFF2-40B4-BE49-F238E27FC236}">
                <a16:creationId xmlns:a16="http://schemas.microsoft.com/office/drawing/2014/main" id="{A9DBEFF3-EE98-44F3-8198-6284E1AB3E25}"/>
              </a:ext>
            </a:extLst>
          </p:cNvPr>
          <p:cNvSpPr txBox="1"/>
          <p:nvPr/>
        </p:nvSpPr>
        <p:spPr>
          <a:xfrm>
            <a:off x="6096000" y="992989"/>
            <a:ext cx="6096000" cy="1815882"/>
          </a:xfrm>
          <a:prstGeom prst="rect">
            <a:avLst/>
          </a:prstGeom>
          <a:noFill/>
        </p:spPr>
        <p:txBody>
          <a:bodyPr wrap="square" rtlCol="0">
            <a:spAutoFit/>
          </a:bodyPr>
          <a:lstStyle/>
          <a:p>
            <a:r>
              <a:rPr lang="en-US" sz="2800" b="1" dirty="0">
                <a:solidFill>
                  <a:srgbClr val="002060"/>
                </a:solidFill>
                <a:latin typeface="Bahnschrift SemiBold Condensed" panose="020B0502040204020203" pitchFamily="34" charset="0"/>
              </a:rPr>
              <a:t>The p value greater than .05 indicates that there is not a statistical difference between the log of the home price mean and the log of the bootstrap home price mean.</a:t>
            </a:r>
          </a:p>
        </p:txBody>
      </p:sp>
      <p:pic>
        <p:nvPicPr>
          <p:cNvPr id="10" name="Picture 9">
            <a:extLst>
              <a:ext uri="{FF2B5EF4-FFF2-40B4-BE49-F238E27FC236}">
                <a16:creationId xmlns:a16="http://schemas.microsoft.com/office/drawing/2014/main" id="{15E8E556-093F-42A2-813D-9FFFD0DBB0C8}"/>
              </a:ext>
            </a:extLst>
          </p:cNvPr>
          <p:cNvPicPr>
            <a:picLocks noChangeAspect="1"/>
          </p:cNvPicPr>
          <p:nvPr/>
        </p:nvPicPr>
        <p:blipFill>
          <a:blip r:embed="rId4"/>
          <a:stretch>
            <a:fillRect/>
          </a:stretch>
        </p:blipFill>
        <p:spPr>
          <a:xfrm>
            <a:off x="7233987" y="3063262"/>
            <a:ext cx="4843713" cy="3640915"/>
          </a:xfrm>
          <a:prstGeom prst="rect">
            <a:avLst/>
          </a:prstGeom>
        </p:spPr>
      </p:pic>
      <p:sp>
        <p:nvSpPr>
          <p:cNvPr id="11" name="TextBox 10">
            <a:extLst>
              <a:ext uri="{FF2B5EF4-FFF2-40B4-BE49-F238E27FC236}">
                <a16:creationId xmlns:a16="http://schemas.microsoft.com/office/drawing/2014/main" id="{F4BE7BDC-09C3-43C2-AC83-8033C7FC6784}"/>
              </a:ext>
            </a:extLst>
          </p:cNvPr>
          <p:cNvSpPr txBox="1"/>
          <p:nvPr/>
        </p:nvSpPr>
        <p:spPr>
          <a:xfrm>
            <a:off x="865415" y="3134679"/>
            <a:ext cx="6096000" cy="3108543"/>
          </a:xfrm>
          <a:prstGeom prst="rect">
            <a:avLst/>
          </a:prstGeom>
          <a:noFill/>
        </p:spPr>
        <p:txBody>
          <a:bodyPr wrap="square" rtlCol="0">
            <a:spAutoFit/>
          </a:bodyPr>
          <a:lstStyle/>
          <a:p>
            <a:r>
              <a:rPr lang="en-US" sz="2800" b="1" dirty="0">
                <a:latin typeface="Bahnschrift SemiBold Condensed" panose="020B0502040204020203" pitchFamily="34" charset="0"/>
              </a:rPr>
              <a:t>The log of the mean home price,13.05, and the log of the median home price,13.02, shows an improved central tendency and the box and whisker plot also shows an improved distribution. In conclusion, we will not remove the higher priced homes from the dataset but rather utilize the logarithmic function on home price values.</a:t>
            </a:r>
          </a:p>
        </p:txBody>
      </p:sp>
    </p:spTree>
    <p:extLst>
      <p:ext uri="{BB962C8B-B14F-4D97-AF65-F5344CB8AC3E}">
        <p14:creationId xmlns:p14="http://schemas.microsoft.com/office/powerpoint/2010/main" val="397369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p:pic>
      <p:sp>
        <p:nvSpPr>
          <p:cNvPr id="4" name="Title 3">
            <a:extLst>
              <a:ext uri="{FF2B5EF4-FFF2-40B4-BE49-F238E27FC236}">
                <a16:creationId xmlns:a16="http://schemas.microsoft.com/office/drawing/2014/main" id="{2E4FFE8E-5987-44EA-AF65-5CFA15DD7653}"/>
              </a:ext>
            </a:extLst>
          </p:cNvPr>
          <p:cNvSpPr>
            <a:spLocks noGrp="1"/>
          </p:cNvSpPr>
          <p:nvPr>
            <p:ph type="title"/>
          </p:nvPr>
        </p:nvSpPr>
        <p:spPr bwMode="auto"/>
        <p:txBody>
          <a:bodyPr>
            <a:normAutofit/>
          </a:bodyPr>
          <a:lstStyle/>
          <a:p>
            <a:r>
              <a:rPr lang="en-US" sz="4400" dirty="0"/>
              <a:t>Supervised Machine Learning</a:t>
            </a:r>
            <a:endParaRPr lang="ru-RU" sz="4400" dirty="0"/>
          </a:p>
        </p:txBody>
      </p:sp>
      <p:sp>
        <p:nvSpPr>
          <p:cNvPr id="5" name="Text Placeholder 4">
            <a:extLst>
              <a:ext uri="{FF2B5EF4-FFF2-40B4-BE49-F238E27FC236}">
                <a16:creationId xmlns:a16="http://schemas.microsoft.com/office/drawing/2014/main" id="{5B4E4515-E409-46A3-BF8E-A723CC4A9068}"/>
              </a:ext>
            </a:extLst>
          </p:cNvPr>
          <p:cNvSpPr>
            <a:spLocks noGrp="1"/>
          </p:cNvSpPr>
          <p:nvPr>
            <p:ph type="body" sz="quarter" idx="13"/>
          </p:nvPr>
        </p:nvSpPr>
        <p:spPr bwMode="auto">
          <a:xfrm>
            <a:off x="774032" y="1880793"/>
            <a:ext cx="10518598" cy="1842121"/>
          </a:xfrm>
        </p:spPr>
        <p:txBody>
          <a:bodyPr>
            <a:noAutofit/>
          </a:bodyPr>
          <a:lstStyle/>
          <a:p>
            <a:r>
              <a:rPr lang="en-US" sz="3200" b="1" dirty="0"/>
              <a:t>Use a regression machine learning algorithm, since the response being predicted, home price, is ordered and </a:t>
            </a:r>
            <a:r>
              <a:rPr lang="en-US" sz="3200" b="1" dirty="0" err="1"/>
              <a:t>continuous.How</a:t>
            </a:r>
            <a:r>
              <a:rPr lang="en-US" sz="3200" b="1" dirty="0"/>
              <a:t> will the linear regression model do if we pick the four highest correlated features? </a:t>
            </a:r>
          </a:p>
          <a:p>
            <a:endParaRPr lang="ru-RU" sz="3200" dirty="0"/>
          </a:p>
        </p:txBody>
      </p:sp>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13557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71C9E8-A8E9-4D18-BED7-FB21F12A07DE}"/>
              </a:ext>
            </a:extLst>
          </p:cNvPr>
          <p:cNvSpPr txBox="1"/>
          <p:nvPr/>
        </p:nvSpPr>
        <p:spPr>
          <a:xfrm>
            <a:off x="1028700" y="342900"/>
            <a:ext cx="10923814" cy="1077218"/>
          </a:xfrm>
          <a:prstGeom prst="rect">
            <a:avLst/>
          </a:prstGeom>
          <a:noFill/>
        </p:spPr>
        <p:txBody>
          <a:bodyPr wrap="square" rtlCol="0">
            <a:spAutoFit/>
          </a:bodyPr>
          <a:lstStyle/>
          <a:p>
            <a:r>
              <a:rPr lang="en-US" sz="3200" b="1" dirty="0">
                <a:latin typeface="Bahnschrift SemiBold Condensed" panose="020B0502040204020203" pitchFamily="34" charset="0"/>
              </a:rPr>
              <a:t>Even though the scatter plots show strong correlation between these features and home price, the R^2 value is only 0.56.  </a:t>
            </a:r>
          </a:p>
        </p:txBody>
      </p:sp>
      <p:pic>
        <p:nvPicPr>
          <p:cNvPr id="4" name="Picture 3">
            <a:extLst>
              <a:ext uri="{FF2B5EF4-FFF2-40B4-BE49-F238E27FC236}">
                <a16:creationId xmlns:a16="http://schemas.microsoft.com/office/drawing/2014/main" id="{78DD0697-73E4-4D7B-839E-A4308F06AC55}"/>
              </a:ext>
            </a:extLst>
          </p:cNvPr>
          <p:cNvPicPr>
            <a:picLocks noChangeAspect="1"/>
          </p:cNvPicPr>
          <p:nvPr/>
        </p:nvPicPr>
        <p:blipFill>
          <a:blip r:embed="rId3"/>
          <a:stretch>
            <a:fillRect/>
          </a:stretch>
        </p:blipFill>
        <p:spPr>
          <a:xfrm>
            <a:off x="1028700" y="1420118"/>
            <a:ext cx="10923813" cy="2808983"/>
          </a:xfrm>
          <a:prstGeom prst="rect">
            <a:avLst/>
          </a:prstGeom>
        </p:spPr>
      </p:pic>
      <p:pic>
        <p:nvPicPr>
          <p:cNvPr id="6" name="Picture 5">
            <a:extLst>
              <a:ext uri="{FF2B5EF4-FFF2-40B4-BE49-F238E27FC236}">
                <a16:creationId xmlns:a16="http://schemas.microsoft.com/office/drawing/2014/main" id="{1F34394E-C030-457B-9E79-49E46742B75E}"/>
              </a:ext>
            </a:extLst>
          </p:cNvPr>
          <p:cNvPicPr>
            <a:picLocks noChangeAspect="1"/>
          </p:cNvPicPr>
          <p:nvPr/>
        </p:nvPicPr>
        <p:blipFill>
          <a:blip r:embed="rId4"/>
          <a:stretch>
            <a:fillRect/>
          </a:stretch>
        </p:blipFill>
        <p:spPr>
          <a:xfrm>
            <a:off x="1028700" y="4441371"/>
            <a:ext cx="3774189" cy="2237015"/>
          </a:xfrm>
          <a:prstGeom prst="rect">
            <a:avLst/>
          </a:prstGeom>
        </p:spPr>
      </p:pic>
      <p:sp>
        <p:nvSpPr>
          <p:cNvPr id="7" name="TextBox 6">
            <a:extLst>
              <a:ext uri="{FF2B5EF4-FFF2-40B4-BE49-F238E27FC236}">
                <a16:creationId xmlns:a16="http://schemas.microsoft.com/office/drawing/2014/main" id="{D7EBEF6F-BCD2-4BA7-8416-975BB2C47349}"/>
              </a:ext>
            </a:extLst>
          </p:cNvPr>
          <p:cNvSpPr txBox="1"/>
          <p:nvPr/>
        </p:nvSpPr>
        <p:spPr>
          <a:xfrm>
            <a:off x="5453742" y="4370062"/>
            <a:ext cx="6237513" cy="2308324"/>
          </a:xfrm>
          <a:prstGeom prst="rect">
            <a:avLst/>
          </a:prstGeom>
          <a:noFill/>
        </p:spPr>
        <p:txBody>
          <a:bodyPr wrap="square" rtlCol="0">
            <a:spAutoFit/>
          </a:bodyPr>
          <a:lstStyle/>
          <a:p>
            <a:r>
              <a:rPr lang="en-US" sz="3600" b="1" dirty="0">
                <a:latin typeface="Bahnschrift SemiBold Condensed" panose="020B0502040204020203" pitchFamily="34" charset="0"/>
              </a:rPr>
              <a:t>Will utilizing OLS stats such as R^2, AIC and BIC select different features that will improve the model’s performance at predicting home prices?</a:t>
            </a:r>
          </a:p>
        </p:txBody>
      </p:sp>
    </p:spTree>
    <p:extLst>
      <p:ext uri="{BB962C8B-B14F-4D97-AF65-F5344CB8AC3E}">
        <p14:creationId xmlns:p14="http://schemas.microsoft.com/office/powerpoint/2010/main" val="3751909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20ED96-46FF-4529-8B52-2E1B07F5021E}"/>
              </a:ext>
            </a:extLst>
          </p:cNvPr>
          <p:cNvSpPr/>
          <p:nvPr/>
        </p:nvSpPr>
        <p:spPr>
          <a:xfrm>
            <a:off x="723898" y="721153"/>
            <a:ext cx="11587843" cy="6001643"/>
          </a:xfrm>
          <a:prstGeom prst="rect">
            <a:avLst/>
          </a:prstGeom>
        </p:spPr>
        <p:txBody>
          <a:bodyPr wrap="square">
            <a:spAutoFit/>
          </a:bodyPr>
          <a:lstStyle/>
          <a:p>
            <a:pPr marL="342900" lvl="0" indent="-342900">
              <a:buFont typeface="Arial" panose="020B0604020202020204" pitchFamily="34" charset="0"/>
              <a:buChar char="•"/>
            </a:pPr>
            <a:r>
              <a:rPr lang="en-US" sz="3200" b="1" u="sng" dirty="0">
                <a:solidFill>
                  <a:schemeClr val="tx2"/>
                </a:solidFill>
                <a:latin typeface="Arial Black" panose="020B0A04020102020204" pitchFamily="34" charset="0"/>
              </a:rPr>
              <a:t>The features with AIC/BIC values that showed weak price predictors:</a:t>
            </a:r>
            <a:r>
              <a:rPr lang="en-US" sz="3200" b="1" dirty="0">
                <a:solidFill>
                  <a:schemeClr val="tx2"/>
                </a:solidFill>
                <a:latin typeface="Arial Black" panose="020B0A04020102020204" pitchFamily="34" charset="0"/>
              </a:rPr>
              <a:t> </a:t>
            </a:r>
            <a:r>
              <a:rPr lang="en-US" sz="3200" b="1" dirty="0">
                <a:latin typeface="Arial Black" panose="020B0A04020102020204" pitchFamily="34" charset="0"/>
              </a:rPr>
              <a:t>1.)bedrooms 2.)year 3.)floors 4.)</a:t>
            </a:r>
            <a:r>
              <a:rPr lang="en-US" sz="3200" b="1" dirty="0" err="1">
                <a:latin typeface="Arial Black" panose="020B0A04020102020204" pitchFamily="34" charset="0"/>
              </a:rPr>
              <a:t>sqft_basement</a:t>
            </a:r>
            <a:r>
              <a:rPr lang="en-US" sz="3200" b="1" dirty="0">
                <a:latin typeface="Arial Black" panose="020B0A04020102020204" pitchFamily="34" charset="0"/>
              </a:rPr>
              <a:t> 5.)</a:t>
            </a:r>
            <a:r>
              <a:rPr lang="en-US" sz="3200" b="1" dirty="0" err="1">
                <a:latin typeface="Arial Black" panose="020B0A04020102020204" pitchFamily="34" charset="0"/>
              </a:rPr>
              <a:t>yr_renovated</a:t>
            </a:r>
            <a:endParaRPr lang="en-US" sz="3200" b="1" dirty="0">
              <a:latin typeface="Arial Black" panose="020B0A04020102020204" pitchFamily="34" charset="0"/>
            </a:endParaRPr>
          </a:p>
          <a:p>
            <a:pPr marL="342900" lvl="0" indent="-342900">
              <a:buFont typeface="Arial" panose="020B0604020202020204" pitchFamily="34" charset="0"/>
              <a:buChar char="•"/>
            </a:pPr>
            <a:r>
              <a:rPr lang="en-US" sz="3200" b="1" dirty="0">
                <a:latin typeface="Arial Black" panose="020B0A04020102020204" pitchFamily="34" charset="0"/>
              </a:rPr>
              <a:t> </a:t>
            </a:r>
          </a:p>
          <a:p>
            <a:pPr marL="342900" lvl="0" indent="-342900">
              <a:buFont typeface="Arial" panose="020B0604020202020204" pitchFamily="34" charset="0"/>
              <a:buChar char="•"/>
            </a:pPr>
            <a:r>
              <a:rPr lang="en-US" sz="3200" b="1" u="sng" dirty="0">
                <a:solidFill>
                  <a:schemeClr val="tx2"/>
                </a:solidFill>
                <a:latin typeface="Arial Black" panose="020B0A04020102020204" pitchFamily="34" charset="0"/>
              </a:rPr>
              <a:t>The features with almost zero R^2 value:  </a:t>
            </a:r>
            <a:r>
              <a:rPr lang="en-US" sz="3200" b="1" dirty="0">
                <a:latin typeface="Arial Black" panose="020B0A04020102020204" pitchFamily="34" charset="0"/>
              </a:rPr>
              <a:t>1.)long 2.)</a:t>
            </a:r>
            <a:r>
              <a:rPr lang="en-US" sz="3200" b="1" dirty="0" err="1">
                <a:latin typeface="Arial Black" panose="020B0A04020102020204" pitchFamily="34" charset="0"/>
              </a:rPr>
              <a:t>zipcode</a:t>
            </a:r>
            <a:r>
              <a:rPr lang="en-US" sz="3200" b="1" dirty="0">
                <a:latin typeface="Arial Black" panose="020B0A04020102020204" pitchFamily="34" charset="0"/>
              </a:rPr>
              <a:t> 3.)year 4.)</a:t>
            </a:r>
            <a:r>
              <a:rPr lang="en-US" sz="3200" b="1" dirty="0" err="1">
                <a:latin typeface="Arial Black" panose="020B0A04020102020204" pitchFamily="34" charset="0"/>
              </a:rPr>
              <a:t>yr_renovated</a:t>
            </a:r>
            <a:r>
              <a:rPr lang="en-US" sz="3200" b="1" dirty="0">
                <a:solidFill>
                  <a:schemeClr val="tx2"/>
                </a:solidFill>
                <a:latin typeface="Arial Black" panose="020B0A04020102020204" pitchFamily="34" charset="0"/>
              </a:rPr>
              <a:t> </a:t>
            </a:r>
          </a:p>
          <a:p>
            <a:pPr marL="342900" lvl="0" indent="-342900">
              <a:buFont typeface="Arial" panose="020B0604020202020204" pitchFamily="34" charset="0"/>
              <a:buChar char="•"/>
            </a:pPr>
            <a:r>
              <a:rPr lang="en-US" sz="3200" b="1" u="sng" dirty="0">
                <a:solidFill>
                  <a:schemeClr val="tx2"/>
                </a:solidFill>
                <a:latin typeface="Arial Black" panose="020B0A04020102020204" pitchFamily="34" charset="0"/>
              </a:rPr>
              <a:t>The highest R^2  value features:  </a:t>
            </a:r>
            <a:r>
              <a:rPr lang="en-US" sz="3200" b="1" dirty="0">
                <a:latin typeface="Arial Black" panose="020B0A04020102020204" pitchFamily="34" charset="0"/>
              </a:rPr>
              <a:t>1.)grade 2.)</a:t>
            </a:r>
            <a:r>
              <a:rPr lang="en-US" sz="3200" b="1" dirty="0" err="1">
                <a:latin typeface="Arial Black" panose="020B0A04020102020204" pitchFamily="34" charset="0"/>
              </a:rPr>
              <a:t>sqft_living</a:t>
            </a:r>
            <a:r>
              <a:rPr lang="en-US" sz="3200" b="1" dirty="0">
                <a:latin typeface="Arial Black" panose="020B0A04020102020204" pitchFamily="34" charset="0"/>
              </a:rPr>
              <a:t> 3.) </a:t>
            </a:r>
            <a:r>
              <a:rPr lang="en-US" sz="3200" b="1" dirty="0" err="1">
                <a:latin typeface="Arial Black" panose="020B0A04020102020204" pitchFamily="34" charset="0"/>
              </a:rPr>
              <a:t>sqft_above</a:t>
            </a:r>
            <a:r>
              <a:rPr lang="en-US" sz="3200" b="1" dirty="0">
                <a:latin typeface="Arial Black" panose="020B0A04020102020204" pitchFamily="34" charset="0"/>
              </a:rPr>
              <a:t>  4.)sqft_living15</a:t>
            </a:r>
            <a:r>
              <a:rPr lang="en-US" sz="3200" b="1" dirty="0">
                <a:solidFill>
                  <a:schemeClr val="tx2"/>
                </a:solidFill>
                <a:latin typeface="Arial Black" panose="020B0A04020102020204" pitchFamily="34" charset="0"/>
              </a:rPr>
              <a:t>  </a:t>
            </a:r>
          </a:p>
          <a:p>
            <a:pPr marL="342900" lvl="0" indent="-342900">
              <a:buFont typeface="Arial" panose="020B0604020202020204" pitchFamily="34" charset="0"/>
              <a:buChar char="•"/>
            </a:pPr>
            <a:endParaRPr lang="en-US" sz="3200" b="1" dirty="0">
              <a:solidFill>
                <a:schemeClr val="tx2"/>
              </a:solidFill>
              <a:latin typeface="Arial Black" panose="020B0A04020102020204" pitchFamily="34" charset="0"/>
            </a:endParaRPr>
          </a:p>
          <a:p>
            <a:pPr marL="342900" lvl="0" indent="-342900">
              <a:buFont typeface="Arial" panose="020B0604020202020204" pitchFamily="34" charset="0"/>
              <a:buChar char="•"/>
            </a:pPr>
            <a:r>
              <a:rPr lang="en-US" sz="3200" b="1" dirty="0">
                <a:solidFill>
                  <a:schemeClr val="tx2"/>
                </a:solidFill>
                <a:latin typeface="Arial Black" panose="020B0A04020102020204" pitchFamily="34" charset="0"/>
              </a:rPr>
              <a:t> </a:t>
            </a:r>
            <a:r>
              <a:rPr lang="en-US" sz="3200" b="1" u="sng" dirty="0">
                <a:solidFill>
                  <a:schemeClr val="tx2"/>
                </a:solidFill>
                <a:latin typeface="Arial Black" panose="020B0A04020102020204" pitchFamily="34" charset="0"/>
              </a:rPr>
              <a:t>The features chosen were: </a:t>
            </a:r>
            <a:r>
              <a:rPr lang="en-US" sz="3200" b="1" dirty="0">
                <a:latin typeface="Arial Black" panose="020B0A04020102020204" pitchFamily="34" charset="0"/>
              </a:rPr>
              <a:t>1.)grade  2.)</a:t>
            </a:r>
            <a:r>
              <a:rPr lang="en-US" sz="3200" b="1" dirty="0" err="1">
                <a:latin typeface="Arial Black" panose="020B0A04020102020204" pitchFamily="34" charset="0"/>
              </a:rPr>
              <a:t>sqft_above</a:t>
            </a:r>
            <a:r>
              <a:rPr lang="en-US" sz="3200" b="1" dirty="0">
                <a:latin typeface="Arial Black" panose="020B0A04020102020204" pitchFamily="34" charset="0"/>
              </a:rPr>
              <a:t>  3.)</a:t>
            </a:r>
            <a:r>
              <a:rPr lang="en-US" sz="3200" b="1" dirty="0" err="1">
                <a:latin typeface="Arial Black" panose="020B0A04020102020204" pitchFamily="34" charset="0"/>
              </a:rPr>
              <a:t>sqft_living</a:t>
            </a:r>
            <a:r>
              <a:rPr lang="en-US" sz="3200" b="1" dirty="0">
                <a:latin typeface="Arial Black" panose="020B0A04020102020204" pitchFamily="34" charset="0"/>
              </a:rPr>
              <a:t> 4.)sqft_living15 5.)bathrooms 6.)</a:t>
            </a:r>
            <a:r>
              <a:rPr lang="en-US" sz="3200" b="1" dirty="0" err="1">
                <a:latin typeface="Arial Black" panose="020B0A04020102020204" pitchFamily="34" charset="0"/>
              </a:rPr>
              <a:t>lat</a:t>
            </a:r>
            <a:r>
              <a:rPr lang="en-US" sz="3200" b="1" dirty="0">
                <a:latin typeface="Arial Black" panose="020B0A04020102020204" pitchFamily="34" charset="0"/>
              </a:rPr>
              <a:t> 7.)view</a:t>
            </a:r>
          </a:p>
        </p:txBody>
      </p:sp>
      <p:sp>
        <p:nvSpPr>
          <p:cNvPr id="3" name="TextBox 2">
            <a:extLst>
              <a:ext uri="{FF2B5EF4-FFF2-40B4-BE49-F238E27FC236}">
                <a16:creationId xmlns:a16="http://schemas.microsoft.com/office/drawing/2014/main" id="{9BCCA222-E762-492F-8BA8-318485EC3326}"/>
              </a:ext>
            </a:extLst>
          </p:cNvPr>
          <p:cNvSpPr txBox="1"/>
          <p:nvPr/>
        </p:nvSpPr>
        <p:spPr>
          <a:xfrm>
            <a:off x="1055913" y="74822"/>
            <a:ext cx="10923814" cy="646331"/>
          </a:xfrm>
          <a:prstGeom prst="rect">
            <a:avLst/>
          </a:prstGeom>
          <a:noFill/>
        </p:spPr>
        <p:txBody>
          <a:bodyPr wrap="square" rtlCol="0">
            <a:spAutoFit/>
          </a:bodyPr>
          <a:lstStyle/>
          <a:p>
            <a:pPr algn="ctr"/>
            <a:r>
              <a:rPr lang="en-US" sz="3600" b="1" u="sng" dirty="0">
                <a:latin typeface="Arial Black" panose="020B0A04020102020204" pitchFamily="34" charset="0"/>
              </a:rPr>
              <a:t>What did OLS regression results show?</a:t>
            </a:r>
          </a:p>
        </p:txBody>
      </p:sp>
    </p:spTree>
    <p:extLst>
      <p:ext uri="{BB962C8B-B14F-4D97-AF65-F5344CB8AC3E}">
        <p14:creationId xmlns:p14="http://schemas.microsoft.com/office/powerpoint/2010/main" val="3730389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232CA-347C-4365-BABE-381FBFBDDA17}"/>
              </a:ext>
            </a:extLst>
          </p:cNvPr>
          <p:cNvPicPr>
            <a:picLocks noChangeAspect="1"/>
          </p:cNvPicPr>
          <p:nvPr/>
        </p:nvPicPr>
        <p:blipFill>
          <a:blip r:embed="rId3"/>
          <a:stretch>
            <a:fillRect/>
          </a:stretch>
        </p:blipFill>
        <p:spPr>
          <a:xfrm>
            <a:off x="930729" y="1596321"/>
            <a:ext cx="10956471" cy="3253265"/>
          </a:xfrm>
          <a:prstGeom prst="rect">
            <a:avLst/>
          </a:prstGeom>
        </p:spPr>
      </p:pic>
      <p:sp>
        <p:nvSpPr>
          <p:cNvPr id="7" name="TextBox 6">
            <a:extLst>
              <a:ext uri="{FF2B5EF4-FFF2-40B4-BE49-F238E27FC236}">
                <a16:creationId xmlns:a16="http://schemas.microsoft.com/office/drawing/2014/main" id="{2A58C297-A8B2-4D58-BDB7-5BB7923E0E9E}"/>
              </a:ext>
            </a:extLst>
          </p:cNvPr>
          <p:cNvSpPr txBox="1"/>
          <p:nvPr/>
        </p:nvSpPr>
        <p:spPr>
          <a:xfrm>
            <a:off x="6408964" y="4849586"/>
            <a:ext cx="5421086" cy="2092881"/>
          </a:xfrm>
          <a:prstGeom prst="rect">
            <a:avLst/>
          </a:prstGeom>
          <a:noFill/>
        </p:spPr>
        <p:txBody>
          <a:bodyPr wrap="square" rtlCol="0">
            <a:spAutoFit/>
          </a:bodyPr>
          <a:lstStyle/>
          <a:p>
            <a:r>
              <a:rPr lang="en-US" sz="2800" b="1" dirty="0">
                <a:latin typeface="Bahnschrift SemiBold Condensed" panose="020B0502040204020203" pitchFamily="34" charset="0"/>
              </a:rPr>
              <a:t>Adding in more high R^2/low AIC/BIC features definitely improved the model!  Will using the </a:t>
            </a:r>
            <a:r>
              <a:rPr lang="en-US" sz="2800" b="1" dirty="0" err="1">
                <a:latin typeface="Bahnschrift SemiBold Condensed" panose="020B0502040204020203" pitchFamily="34" charset="0"/>
              </a:rPr>
              <a:t>sklearn</a:t>
            </a:r>
            <a:r>
              <a:rPr lang="en-US" sz="2800" b="1" dirty="0">
                <a:latin typeface="Bahnschrift SemiBold Condensed" panose="020B0502040204020203" pitchFamily="34" charset="0"/>
              </a:rPr>
              <a:t> feature selection method improve the model further?</a:t>
            </a:r>
          </a:p>
          <a:p>
            <a:endParaRPr lang="en-US" dirty="0"/>
          </a:p>
        </p:txBody>
      </p:sp>
      <p:pic>
        <p:nvPicPr>
          <p:cNvPr id="9" name="Picture 8">
            <a:extLst>
              <a:ext uri="{FF2B5EF4-FFF2-40B4-BE49-F238E27FC236}">
                <a16:creationId xmlns:a16="http://schemas.microsoft.com/office/drawing/2014/main" id="{0AAE44F5-A771-4E96-99B6-0F0B9106BFD4}"/>
              </a:ext>
            </a:extLst>
          </p:cNvPr>
          <p:cNvPicPr>
            <a:picLocks noChangeAspect="1"/>
          </p:cNvPicPr>
          <p:nvPr/>
        </p:nvPicPr>
        <p:blipFill>
          <a:blip r:embed="rId4"/>
          <a:stretch>
            <a:fillRect/>
          </a:stretch>
        </p:blipFill>
        <p:spPr>
          <a:xfrm>
            <a:off x="930729" y="5033309"/>
            <a:ext cx="5330284" cy="1612420"/>
          </a:xfrm>
          <a:prstGeom prst="rect">
            <a:avLst/>
          </a:prstGeom>
        </p:spPr>
      </p:pic>
      <p:sp>
        <p:nvSpPr>
          <p:cNvPr id="10" name="TextBox 9">
            <a:extLst>
              <a:ext uri="{FF2B5EF4-FFF2-40B4-BE49-F238E27FC236}">
                <a16:creationId xmlns:a16="http://schemas.microsoft.com/office/drawing/2014/main" id="{2629F810-F23B-4132-8DF6-6BCD6E3117C3}"/>
              </a:ext>
            </a:extLst>
          </p:cNvPr>
          <p:cNvSpPr txBox="1"/>
          <p:nvPr/>
        </p:nvSpPr>
        <p:spPr>
          <a:xfrm>
            <a:off x="930728" y="0"/>
            <a:ext cx="11136085" cy="954107"/>
          </a:xfrm>
          <a:prstGeom prst="rect">
            <a:avLst/>
          </a:prstGeom>
          <a:noFill/>
        </p:spPr>
        <p:txBody>
          <a:bodyPr wrap="square" rtlCol="0">
            <a:spAutoFit/>
          </a:bodyPr>
          <a:lstStyle/>
          <a:p>
            <a:pPr algn="ctr"/>
            <a:r>
              <a:rPr lang="en-US" sz="2800" b="1" u="sng" dirty="0">
                <a:latin typeface="Arial Black" panose="020B0A04020102020204" pitchFamily="34" charset="0"/>
              </a:rPr>
              <a:t>How did the linear regression model with 7 total features do?</a:t>
            </a:r>
          </a:p>
        </p:txBody>
      </p:sp>
      <p:sp>
        <p:nvSpPr>
          <p:cNvPr id="13" name="Rectangle 12">
            <a:extLst>
              <a:ext uri="{FF2B5EF4-FFF2-40B4-BE49-F238E27FC236}">
                <a16:creationId xmlns:a16="http://schemas.microsoft.com/office/drawing/2014/main" id="{3F28A0E2-38EB-4D6B-9502-2DB8BE259E05}"/>
              </a:ext>
            </a:extLst>
          </p:cNvPr>
          <p:cNvSpPr/>
          <p:nvPr/>
        </p:nvSpPr>
        <p:spPr>
          <a:xfrm>
            <a:off x="959303" y="1090548"/>
            <a:ext cx="10899321" cy="369332"/>
          </a:xfrm>
          <a:prstGeom prst="rect">
            <a:avLst/>
          </a:prstGeom>
        </p:spPr>
        <p:txBody>
          <a:bodyPr wrap="square">
            <a:spAutoFit/>
          </a:bodyPr>
          <a:lstStyle/>
          <a:p>
            <a:r>
              <a:rPr lang="en-US" b="1" dirty="0">
                <a:latin typeface="Arial Black" panose="020B0A04020102020204" pitchFamily="34" charset="0"/>
              </a:rPr>
              <a:t>1.)grade   2.)</a:t>
            </a:r>
            <a:r>
              <a:rPr lang="en-US" b="1" dirty="0" err="1">
                <a:latin typeface="Arial Black" panose="020B0A04020102020204" pitchFamily="34" charset="0"/>
              </a:rPr>
              <a:t>sqft_above</a:t>
            </a:r>
            <a:r>
              <a:rPr lang="en-US" b="1" dirty="0">
                <a:latin typeface="Arial Black" panose="020B0A04020102020204" pitchFamily="34" charset="0"/>
              </a:rPr>
              <a:t>   3.)</a:t>
            </a:r>
            <a:r>
              <a:rPr lang="en-US" b="1" dirty="0" err="1">
                <a:latin typeface="Arial Black" panose="020B0A04020102020204" pitchFamily="34" charset="0"/>
              </a:rPr>
              <a:t>sqft_living</a:t>
            </a:r>
            <a:r>
              <a:rPr lang="en-US" b="1" dirty="0">
                <a:latin typeface="Arial Black" panose="020B0A04020102020204" pitchFamily="34" charset="0"/>
              </a:rPr>
              <a:t>  4.)sqft_living15  5.)bathrooms  6.)</a:t>
            </a:r>
            <a:r>
              <a:rPr lang="en-US" b="1" dirty="0" err="1">
                <a:latin typeface="Arial Black" panose="020B0A04020102020204" pitchFamily="34" charset="0"/>
              </a:rPr>
              <a:t>lat</a:t>
            </a:r>
            <a:r>
              <a:rPr lang="en-US" b="1" dirty="0">
                <a:latin typeface="Arial Black" panose="020B0A04020102020204" pitchFamily="34" charset="0"/>
              </a:rPr>
              <a:t>  7.)view</a:t>
            </a:r>
            <a:endParaRPr lang="en-US" dirty="0"/>
          </a:p>
        </p:txBody>
      </p:sp>
    </p:spTree>
    <p:extLst>
      <p:ext uri="{BB962C8B-B14F-4D97-AF65-F5344CB8AC3E}">
        <p14:creationId xmlns:p14="http://schemas.microsoft.com/office/powerpoint/2010/main" val="510818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165556-7330-4849-8CD3-F1FE1C193936}"/>
              </a:ext>
            </a:extLst>
          </p:cNvPr>
          <p:cNvSpPr txBox="1"/>
          <p:nvPr/>
        </p:nvSpPr>
        <p:spPr>
          <a:xfrm>
            <a:off x="1028700" y="276672"/>
            <a:ext cx="10940143" cy="523220"/>
          </a:xfrm>
          <a:prstGeom prst="rect">
            <a:avLst/>
          </a:prstGeom>
          <a:blipFill>
            <a:blip r:embed="rId3"/>
            <a:tile tx="0" ty="0" sx="100000" sy="100000" flip="none" algn="tl"/>
          </a:blipFill>
        </p:spPr>
        <p:txBody>
          <a:bodyPr wrap="square" rtlCol="0">
            <a:spAutoFit/>
          </a:bodyPr>
          <a:lstStyle/>
          <a:p>
            <a:r>
              <a:rPr lang="en-US" sz="2800" b="1" dirty="0">
                <a:latin typeface="Arial Black" panose="020B0A04020102020204" pitchFamily="34" charset="0"/>
              </a:rPr>
              <a:t>Which features did </a:t>
            </a:r>
            <a:r>
              <a:rPr lang="en-US" sz="2800" b="1" dirty="0" err="1">
                <a:latin typeface="Arial Black" panose="020B0A04020102020204" pitchFamily="34" charset="0"/>
              </a:rPr>
              <a:t>sklearn</a:t>
            </a:r>
            <a:r>
              <a:rPr lang="en-US" sz="2800" b="1" dirty="0">
                <a:latin typeface="Arial Black" panose="020B0A04020102020204" pitchFamily="34" charset="0"/>
              </a:rPr>
              <a:t> feature selection select?</a:t>
            </a:r>
          </a:p>
        </p:txBody>
      </p:sp>
      <p:pic>
        <p:nvPicPr>
          <p:cNvPr id="4" name="Picture 3">
            <a:extLst>
              <a:ext uri="{FF2B5EF4-FFF2-40B4-BE49-F238E27FC236}">
                <a16:creationId xmlns:a16="http://schemas.microsoft.com/office/drawing/2014/main" id="{8F037822-4B1F-4BF8-A331-1DE07CA6844C}"/>
              </a:ext>
            </a:extLst>
          </p:cNvPr>
          <p:cNvPicPr>
            <a:picLocks noChangeAspect="1"/>
          </p:cNvPicPr>
          <p:nvPr/>
        </p:nvPicPr>
        <p:blipFill>
          <a:blip r:embed="rId4"/>
          <a:stretch>
            <a:fillRect/>
          </a:stretch>
        </p:blipFill>
        <p:spPr>
          <a:xfrm>
            <a:off x="1028700" y="789393"/>
            <a:ext cx="10319657" cy="1352739"/>
          </a:xfrm>
          <a:prstGeom prst="rect">
            <a:avLst/>
          </a:prstGeom>
        </p:spPr>
      </p:pic>
      <p:sp>
        <p:nvSpPr>
          <p:cNvPr id="5" name="TextBox 4">
            <a:extLst>
              <a:ext uri="{FF2B5EF4-FFF2-40B4-BE49-F238E27FC236}">
                <a16:creationId xmlns:a16="http://schemas.microsoft.com/office/drawing/2014/main" id="{A4E0B96B-1513-4F65-B84F-524052F207F4}"/>
              </a:ext>
            </a:extLst>
          </p:cNvPr>
          <p:cNvSpPr txBox="1"/>
          <p:nvPr/>
        </p:nvSpPr>
        <p:spPr>
          <a:xfrm>
            <a:off x="936171" y="4505980"/>
            <a:ext cx="10319657" cy="954107"/>
          </a:xfrm>
          <a:prstGeom prst="rect">
            <a:avLst/>
          </a:prstGeom>
          <a:noFill/>
        </p:spPr>
        <p:txBody>
          <a:bodyPr wrap="square" rtlCol="0">
            <a:spAutoFit/>
          </a:bodyPr>
          <a:lstStyle/>
          <a:p>
            <a:pPr algn="ctr"/>
            <a:r>
              <a:rPr lang="en-US" sz="2800" b="1" dirty="0">
                <a:latin typeface="Arial Black" panose="020B0A04020102020204" pitchFamily="34" charset="0"/>
              </a:rPr>
              <a:t>How did the model of 14 total features perform and anything interesting found?</a:t>
            </a:r>
          </a:p>
        </p:txBody>
      </p:sp>
      <p:pic>
        <p:nvPicPr>
          <p:cNvPr id="9" name="Picture 8">
            <a:extLst>
              <a:ext uri="{FF2B5EF4-FFF2-40B4-BE49-F238E27FC236}">
                <a16:creationId xmlns:a16="http://schemas.microsoft.com/office/drawing/2014/main" id="{043AE207-65DF-4B59-B727-A95165486C71}"/>
              </a:ext>
            </a:extLst>
          </p:cNvPr>
          <p:cNvPicPr>
            <a:picLocks noChangeAspect="1"/>
          </p:cNvPicPr>
          <p:nvPr/>
        </p:nvPicPr>
        <p:blipFill>
          <a:blip r:embed="rId5"/>
          <a:stretch>
            <a:fillRect/>
          </a:stretch>
        </p:blipFill>
        <p:spPr>
          <a:xfrm>
            <a:off x="1028701" y="5454157"/>
            <a:ext cx="10319656" cy="1290871"/>
          </a:xfrm>
          <a:prstGeom prst="rect">
            <a:avLst/>
          </a:prstGeom>
          <a:blipFill dpi="0" rotWithShape="1">
            <a:blip r:embed="rId6"/>
            <a:srcRect/>
            <a:tile tx="0" ty="0" sx="100000" sy="100000" flip="none" algn="tl"/>
          </a:blipFill>
        </p:spPr>
      </p:pic>
      <p:pic>
        <p:nvPicPr>
          <p:cNvPr id="11" name="Picture 10">
            <a:extLst>
              <a:ext uri="{FF2B5EF4-FFF2-40B4-BE49-F238E27FC236}">
                <a16:creationId xmlns:a16="http://schemas.microsoft.com/office/drawing/2014/main" id="{8363DD7D-A8DB-4E88-A687-9FA4D5DA4107}"/>
              </a:ext>
            </a:extLst>
          </p:cNvPr>
          <p:cNvPicPr>
            <a:picLocks noChangeAspect="1"/>
          </p:cNvPicPr>
          <p:nvPr/>
        </p:nvPicPr>
        <p:blipFill>
          <a:blip r:embed="rId7"/>
          <a:stretch>
            <a:fillRect/>
          </a:stretch>
        </p:blipFill>
        <p:spPr>
          <a:xfrm>
            <a:off x="1028700" y="2284172"/>
            <a:ext cx="10319657" cy="2221808"/>
          </a:xfrm>
          <a:prstGeom prst="rect">
            <a:avLst/>
          </a:prstGeom>
        </p:spPr>
      </p:pic>
    </p:spTree>
    <p:extLst>
      <p:ext uri="{BB962C8B-B14F-4D97-AF65-F5344CB8AC3E}">
        <p14:creationId xmlns:p14="http://schemas.microsoft.com/office/powerpoint/2010/main" val="1243755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BF4AC4-ADE5-449F-8B2A-CADF51054E37}"/>
              </a:ext>
            </a:extLst>
          </p:cNvPr>
          <p:cNvSpPr/>
          <p:nvPr/>
        </p:nvSpPr>
        <p:spPr>
          <a:xfrm>
            <a:off x="713015" y="1902809"/>
            <a:ext cx="11457214" cy="4832092"/>
          </a:xfrm>
          <a:prstGeom prst="rect">
            <a:avLst/>
          </a:prstGeom>
          <a:solidFill>
            <a:schemeClr val="accent2">
              <a:lumMod val="60000"/>
              <a:lumOff val="40000"/>
            </a:schemeClr>
          </a:solidFill>
        </p:spPr>
        <p:txBody>
          <a:bodyPr wrap="square">
            <a:spAutoFit/>
          </a:bodyPr>
          <a:lstStyle/>
          <a:p>
            <a:pPr marL="285750" indent="-285750">
              <a:buFont typeface="Arial" panose="020B0604020202020204" pitchFamily="34" charset="0"/>
              <a:buChar char="•"/>
            </a:pPr>
            <a:r>
              <a:rPr lang="en-US" sz="2800" b="1" dirty="0">
                <a:solidFill>
                  <a:srgbClr val="002060"/>
                </a:solidFill>
                <a:latin typeface="Bahnschrift SemiBold" panose="020B0502040204020203" pitchFamily="34" charset="0"/>
              </a:rPr>
              <a:t>Year, </a:t>
            </a:r>
            <a:r>
              <a:rPr lang="en-US" sz="2800" b="1" dirty="0" err="1">
                <a:solidFill>
                  <a:srgbClr val="002060"/>
                </a:solidFill>
                <a:latin typeface="Bahnschrift SemiBold" panose="020B0502040204020203" pitchFamily="34" charset="0"/>
              </a:rPr>
              <a:t>yr_renovated</a:t>
            </a:r>
            <a:r>
              <a:rPr lang="en-US" sz="2800" b="1" dirty="0">
                <a:solidFill>
                  <a:srgbClr val="002060"/>
                </a:solidFill>
                <a:latin typeface="Bahnschrift SemiBold" panose="020B0502040204020203" pitchFamily="34" charset="0"/>
              </a:rPr>
              <a:t>, floors and bedrooms agreed with our previous visualizations and stats of not being the best predictors of home price. </a:t>
            </a:r>
          </a:p>
          <a:p>
            <a:pPr marL="285750" indent="-285750">
              <a:buFont typeface="Arial" panose="020B0604020202020204" pitchFamily="34" charset="0"/>
              <a:buChar char="•"/>
            </a:pPr>
            <a:r>
              <a:rPr lang="en-US" sz="2800" b="1" dirty="0">
                <a:solidFill>
                  <a:srgbClr val="000000"/>
                </a:solidFill>
                <a:latin typeface="Bahnschrift SemiBold" panose="020B0502040204020203" pitchFamily="34" charset="0"/>
              </a:rPr>
              <a:t>In our earlier visualizations, it was unclear whether </a:t>
            </a:r>
            <a:r>
              <a:rPr lang="en-US" sz="2800" b="1" dirty="0" err="1">
                <a:solidFill>
                  <a:srgbClr val="000000"/>
                </a:solidFill>
                <a:latin typeface="Bahnschrift SemiBold" panose="020B0502040204020203" pitchFamily="34" charset="0"/>
              </a:rPr>
              <a:t>sqft_basement</a:t>
            </a:r>
            <a:r>
              <a:rPr lang="en-US" sz="2800" b="1" dirty="0">
                <a:solidFill>
                  <a:srgbClr val="000000"/>
                </a:solidFill>
                <a:latin typeface="Bahnschrift SemiBold" panose="020B0502040204020203" pitchFamily="34" charset="0"/>
              </a:rPr>
              <a:t> was correlated with price or to other factors such as larger home size. </a:t>
            </a:r>
          </a:p>
          <a:p>
            <a:pPr marL="285750" indent="-285750">
              <a:buFont typeface="Arial" panose="020B0604020202020204" pitchFamily="34" charset="0"/>
              <a:buChar char="•"/>
            </a:pPr>
            <a:r>
              <a:rPr lang="en-US" sz="2800" b="1" dirty="0">
                <a:solidFill>
                  <a:srgbClr val="002060"/>
                </a:solidFill>
                <a:latin typeface="Bahnschrift SemiBold" panose="020B0502040204020203" pitchFamily="34" charset="0"/>
              </a:rPr>
              <a:t>The </a:t>
            </a:r>
            <a:r>
              <a:rPr lang="en-US" sz="2800" b="1" dirty="0" err="1">
                <a:solidFill>
                  <a:srgbClr val="002060"/>
                </a:solidFill>
                <a:latin typeface="Bahnschrift SemiBold" panose="020B0502040204020203" pitchFamily="34" charset="0"/>
              </a:rPr>
              <a:t>sklearn</a:t>
            </a:r>
            <a:r>
              <a:rPr lang="en-US" sz="2800" b="1" dirty="0">
                <a:solidFill>
                  <a:srgbClr val="002060"/>
                </a:solidFill>
                <a:latin typeface="Bahnschrift SemiBold" panose="020B0502040204020203" pitchFamily="34" charset="0"/>
              </a:rPr>
              <a:t> feature selection removal of </a:t>
            </a:r>
            <a:r>
              <a:rPr lang="en-US" sz="2800" b="1" dirty="0" err="1">
                <a:solidFill>
                  <a:srgbClr val="002060"/>
                </a:solidFill>
                <a:latin typeface="Bahnschrift SemiBold" panose="020B0502040204020203" pitchFamily="34" charset="0"/>
              </a:rPr>
              <a:t>sqft_basement</a:t>
            </a:r>
            <a:r>
              <a:rPr lang="en-US" sz="2800" b="1" dirty="0">
                <a:solidFill>
                  <a:srgbClr val="002060"/>
                </a:solidFill>
                <a:latin typeface="Bahnschrift SemiBold" panose="020B0502040204020203" pitchFamily="34" charset="0"/>
              </a:rPr>
              <a:t> is an important finding since it not only indicates that there are not a lot of homes in King County with a basement, but also that </a:t>
            </a:r>
            <a:r>
              <a:rPr lang="en-US" sz="2800" b="1" dirty="0" err="1">
                <a:solidFill>
                  <a:srgbClr val="002060"/>
                </a:solidFill>
                <a:latin typeface="Bahnschrift SemiBold" panose="020B0502040204020203" pitchFamily="34" charset="0"/>
              </a:rPr>
              <a:t>sqft_basement</a:t>
            </a:r>
            <a:r>
              <a:rPr lang="en-US" sz="2800" b="1" dirty="0">
                <a:solidFill>
                  <a:srgbClr val="002060"/>
                </a:solidFill>
                <a:latin typeface="Bahnschrift SemiBold" panose="020B0502040204020203" pitchFamily="34" charset="0"/>
              </a:rPr>
              <a:t> is not a significant home price predictor in King County.</a:t>
            </a:r>
          </a:p>
          <a:p>
            <a:pPr marL="285750" lvl="0" indent="-285750">
              <a:buFont typeface="Arial" panose="020B0604020202020204" pitchFamily="34" charset="0"/>
              <a:buChar char="•"/>
            </a:pPr>
            <a:r>
              <a:rPr lang="en-US" sz="2800" b="1" dirty="0">
                <a:solidFill>
                  <a:srgbClr val="000000"/>
                </a:solidFill>
                <a:latin typeface="Bahnschrift SemiBold" panose="020B0502040204020203" pitchFamily="34" charset="0"/>
              </a:rPr>
              <a:t>All location-related features were important to the housing price prediction model which means the </a:t>
            </a:r>
            <a:r>
              <a:rPr lang="en-US" sz="2800" b="1" dirty="0" err="1">
                <a:solidFill>
                  <a:srgbClr val="000000"/>
                </a:solidFill>
                <a:latin typeface="Bahnschrift SemiBold" panose="020B0502040204020203" pitchFamily="34" charset="0"/>
              </a:rPr>
              <a:t>ol</a:t>
            </a:r>
            <a:r>
              <a:rPr lang="en-US" sz="2800" b="1" dirty="0">
                <a:solidFill>
                  <a:srgbClr val="000000"/>
                </a:solidFill>
                <a:latin typeface="Bahnschrift SemiBold" panose="020B0502040204020203" pitchFamily="34" charset="0"/>
              </a:rPr>
              <a:t>' real estate adage about location may be correct! </a:t>
            </a:r>
            <a:endParaRPr lang="en-US" b="1" dirty="0">
              <a:solidFill>
                <a:srgbClr val="000000"/>
              </a:solidFill>
              <a:latin typeface="Helvetica Neue"/>
            </a:endParaRPr>
          </a:p>
        </p:txBody>
      </p:sp>
      <p:sp>
        <p:nvSpPr>
          <p:cNvPr id="3" name="TextBox 2">
            <a:extLst>
              <a:ext uri="{FF2B5EF4-FFF2-40B4-BE49-F238E27FC236}">
                <a16:creationId xmlns:a16="http://schemas.microsoft.com/office/drawing/2014/main" id="{CD05A37F-5254-4DA2-80E7-4D25BD421944}"/>
              </a:ext>
            </a:extLst>
          </p:cNvPr>
          <p:cNvSpPr txBox="1"/>
          <p:nvPr/>
        </p:nvSpPr>
        <p:spPr>
          <a:xfrm>
            <a:off x="1009650" y="0"/>
            <a:ext cx="10907486" cy="646331"/>
          </a:xfrm>
          <a:prstGeom prst="rect">
            <a:avLst/>
          </a:prstGeom>
          <a:noFill/>
        </p:spPr>
        <p:txBody>
          <a:bodyPr wrap="square" rtlCol="0">
            <a:spAutoFit/>
          </a:bodyPr>
          <a:lstStyle/>
          <a:p>
            <a:pPr algn="ctr"/>
            <a:r>
              <a:rPr lang="en-US" sz="3600" b="1" dirty="0">
                <a:latin typeface="Bahnschrift SemiBold" panose="020B0502040204020203" pitchFamily="34" charset="0"/>
              </a:rPr>
              <a:t>Which features did </a:t>
            </a:r>
            <a:r>
              <a:rPr lang="en-US" sz="3600" b="1" dirty="0" err="1">
                <a:latin typeface="Bahnschrift SemiBold" panose="020B0502040204020203" pitchFamily="34" charset="0"/>
              </a:rPr>
              <a:t>sklearn</a:t>
            </a:r>
            <a:r>
              <a:rPr lang="en-US" sz="3600" b="1" dirty="0">
                <a:latin typeface="Bahnschrift SemiBold" panose="020B0502040204020203" pitchFamily="34" charset="0"/>
              </a:rPr>
              <a:t> feature selection remove?</a:t>
            </a:r>
          </a:p>
        </p:txBody>
      </p:sp>
      <p:sp>
        <p:nvSpPr>
          <p:cNvPr id="5" name="TextBox 4">
            <a:extLst>
              <a:ext uri="{FF2B5EF4-FFF2-40B4-BE49-F238E27FC236}">
                <a16:creationId xmlns:a16="http://schemas.microsoft.com/office/drawing/2014/main" id="{02490FF3-5902-44AA-A6B0-0DB725A583B8}"/>
              </a:ext>
            </a:extLst>
          </p:cNvPr>
          <p:cNvSpPr txBox="1"/>
          <p:nvPr/>
        </p:nvSpPr>
        <p:spPr>
          <a:xfrm>
            <a:off x="734786" y="646331"/>
            <a:ext cx="11457214" cy="523220"/>
          </a:xfrm>
          <a:prstGeom prst="rect">
            <a:avLst/>
          </a:prstGeom>
          <a:solidFill>
            <a:schemeClr val="accent2">
              <a:lumMod val="60000"/>
              <a:lumOff val="40000"/>
            </a:schemeClr>
          </a:solidFill>
        </p:spPr>
        <p:txBody>
          <a:bodyPr wrap="square" rtlCol="0">
            <a:spAutoFit/>
          </a:bodyPr>
          <a:lstStyle/>
          <a:p>
            <a:pPr algn="ctr"/>
            <a:r>
              <a:rPr lang="en-US" sz="2800" b="1" dirty="0">
                <a:solidFill>
                  <a:srgbClr val="002060"/>
                </a:solidFill>
                <a:latin typeface="Bahnschrift SemiBold" panose="020B0502040204020203" pitchFamily="34" charset="0"/>
              </a:rPr>
              <a:t>bedrooms, year, floors, </a:t>
            </a:r>
            <a:r>
              <a:rPr lang="en-US" sz="2800" b="1" dirty="0" err="1">
                <a:solidFill>
                  <a:srgbClr val="002060"/>
                </a:solidFill>
                <a:latin typeface="Bahnschrift SemiBold" panose="020B0502040204020203" pitchFamily="34" charset="0"/>
              </a:rPr>
              <a:t>sqft_basement</a:t>
            </a:r>
            <a:r>
              <a:rPr lang="en-US" sz="2800" b="1" dirty="0">
                <a:solidFill>
                  <a:srgbClr val="002060"/>
                </a:solidFill>
                <a:latin typeface="Bahnschrift SemiBold" panose="020B0502040204020203" pitchFamily="34" charset="0"/>
              </a:rPr>
              <a:t>, and </a:t>
            </a:r>
            <a:r>
              <a:rPr lang="en-US" sz="2800" b="1" dirty="0" err="1">
                <a:solidFill>
                  <a:srgbClr val="002060"/>
                </a:solidFill>
                <a:latin typeface="Bahnschrift SemiBold" panose="020B0502040204020203" pitchFamily="34" charset="0"/>
              </a:rPr>
              <a:t>yr_renovated</a:t>
            </a:r>
            <a:endParaRPr lang="en-US" sz="2800" b="1" dirty="0">
              <a:solidFill>
                <a:srgbClr val="002060"/>
              </a:solidFill>
              <a:latin typeface="Bahnschrift SemiBold" panose="020B0502040204020203" pitchFamily="34" charset="0"/>
            </a:endParaRPr>
          </a:p>
        </p:txBody>
      </p:sp>
      <p:sp>
        <p:nvSpPr>
          <p:cNvPr id="6" name="TextBox 5">
            <a:extLst>
              <a:ext uri="{FF2B5EF4-FFF2-40B4-BE49-F238E27FC236}">
                <a16:creationId xmlns:a16="http://schemas.microsoft.com/office/drawing/2014/main" id="{8567650D-96A5-4835-A8F0-166BFD37A18C}"/>
              </a:ext>
            </a:extLst>
          </p:cNvPr>
          <p:cNvSpPr txBox="1"/>
          <p:nvPr/>
        </p:nvSpPr>
        <p:spPr>
          <a:xfrm>
            <a:off x="478972" y="1318034"/>
            <a:ext cx="11438164" cy="584775"/>
          </a:xfrm>
          <a:prstGeom prst="rect">
            <a:avLst/>
          </a:prstGeom>
          <a:noFill/>
        </p:spPr>
        <p:txBody>
          <a:bodyPr wrap="square" rtlCol="0">
            <a:spAutoFit/>
          </a:bodyPr>
          <a:lstStyle/>
          <a:p>
            <a:pPr algn="ctr"/>
            <a:r>
              <a:rPr lang="en-US" sz="3200" dirty="0">
                <a:latin typeface="Bahnschrift SemiBold Condensed" panose="020B0502040204020203" pitchFamily="34" charset="0"/>
              </a:rPr>
              <a:t>Does this make sense that these features were removed? Any concerns so far?</a:t>
            </a:r>
          </a:p>
        </p:txBody>
      </p:sp>
    </p:spTree>
    <p:extLst>
      <p:ext uri="{BB962C8B-B14F-4D97-AF65-F5344CB8AC3E}">
        <p14:creationId xmlns:p14="http://schemas.microsoft.com/office/powerpoint/2010/main" val="2404631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032D4E-9592-4008-83B8-B70F3BF175E9}"/>
              </a:ext>
            </a:extLst>
          </p:cNvPr>
          <p:cNvSpPr txBox="1"/>
          <p:nvPr/>
        </p:nvSpPr>
        <p:spPr>
          <a:xfrm>
            <a:off x="865414" y="0"/>
            <a:ext cx="11168743" cy="1569660"/>
          </a:xfrm>
          <a:prstGeom prst="rect">
            <a:avLst/>
          </a:prstGeom>
          <a:solidFill>
            <a:schemeClr val="accent2">
              <a:lumMod val="60000"/>
              <a:lumOff val="40000"/>
            </a:schemeClr>
          </a:solidFill>
        </p:spPr>
        <p:txBody>
          <a:bodyPr wrap="square" rtlCol="0">
            <a:spAutoFit/>
          </a:bodyPr>
          <a:lstStyle/>
          <a:p>
            <a:r>
              <a:rPr lang="en-US" sz="3200" b="1" dirty="0">
                <a:solidFill>
                  <a:srgbClr val="002060"/>
                </a:solidFill>
                <a:latin typeface="Bahnschrift SemiBold" panose="020B0502040204020203" pitchFamily="34" charset="0"/>
              </a:rPr>
              <a:t>Will combining features from both </a:t>
            </a:r>
            <a:r>
              <a:rPr lang="en-US" sz="3200" b="1" dirty="0" err="1">
                <a:solidFill>
                  <a:srgbClr val="002060"/>
                </a:solidFill>
                <a:latin typeface="Bahnschrift SemiBold" panose="020B0502040204020203" pitchFamily="34" charset="0"/>
              </a:rPr>
              <a:t>sklearn</a:t>
            </a:r>
            <a:r>
              <a:rPr lang="en-US" sz="3200" b="1" dirty="0">
                <a:solidFill>
                  <a:srgbClr val="002060"/>
                </a:solidFill>
                <a:latin typeface="Bahnschrift SemiBold" panose="020B0502040204020203" pitchFamily="34" charset="0"/>
              </a:rPr>
              <a:t> selection, </a:t>
            </a:r>
            <a:r>
              <a:rPr lang="en-US" sz="3200" b="1" dirty="0">
                <a:solidFill>
                  <a:srgbClr val="000000"/>
                </a:solidFill>
                <a:latin typeface="Bahnschrift SemiBold" panose="020B0502040204020203" pitchFamily="34" charset="0"/>
              </a:rPr>
              <a:t> </a:t>
            </a:r>
            <a:r>
              <a:rPr lang="en-US" sz="3200" b="1" dirty="0">
                <a:solidFill>
                  <a:srgbClr val="002060"/>
                </a:solidFill>
                <a:latin typeface="Bahnschrift SemiBold" panose="020B0502040204020203" pitchFamily="34" charset="0"/>
              </a:rPr>
              <a:t>R^2, AIC/BIC, </a:t>
            </a:r>
            <a:r>
              <a:rPr lang="en-US" sz="3200" b="1" dirty="0" err="1">
                <a:solidFill>
                  <a:srgbClr val="002060"/>
                </a:solidFill>
                <a:latin typeface="Bahnschrift SemiBold" panose="020B0502040204020203" pitchFamily="34" charset="0"/>
              </a:rPr>
              <a:t>pvalue</a:t>
            </a:r>
            <a:r>
              <a:rPr lang="en-US" sz="3200" b="1" dirty="0">
                <a:solidFill>
                  <a:srgbClr val="002060"/>
                </a:solidFill>
                <a:latin typeface="Bahnschrift SemiBold" panose="020B0502040204020203" pitchFamily="34" charset="0"/>
              </a:rPr>
              <a:t>, coefficients, RMSE and MSE, improve the model even further?</a:t>
            </a:r>
          </a:p>
        </p:txBody>
      </p:sp>
      <p:pic>
        <p:nvPicPr>
          <p:cNvPr id="6" name="Picture 5">
            <a:extLst>
              <a:ext uri="{FF2B5EF4-FFF2-40B4-BE49-F238E27FC236}">
                <a16:creationId xmlns:a16="http://schemas.microsoft.com/office/drawing/2014/main" id="{E7C20300-C900-4935-ACE8-645A684F5E29}"/>
              </a:ext>
            </a:extLst>
          </p:cNvPr>
          <p:cNvPicPr>
            <a:picLocks noChangeAspect="1"/>
          </p:cNvPicPr>
          <p:nvPr/>
        </p:nvPicPr>
        <p:blipFill>
          <a:blip r:embed="rId3"/>
          <a:stretch>
            <a:fillRect/>
          </a:stretch>
        </p:blipFill>
        <p:spPr>
          <a:xfrm>
            <a:off x="865414" y="1714499"/>
            <a:ext cx="11168743" cy="2400301"/>
          </a:xfrm>
          <a:prstGeom prst="rect">
            <a:avLst/>
          </a:prstGeom>
        </p:spPr>
      </p:pic>
      <p:pic>
        <p:nvPicPr>
          <p:cNvPr id="11" name="Picture 10">
            <a:extLst>
              <a:ext uri="{FF2B5EF4-FFF2-40B4-BE49-F238E27FC236}">
                <a16:creationId xmlns:a16="http://schemas.microsoft.com/office/drawing/2014/main" id="{24F3C926-295E-4DD0-BEA2-4B93E22A6B6A}"/>
              </a:ext>
            </a:extLst>
          </p:cNvPr>
          <p:cNvPicPr>
            <a:picLocks noChangeAspect="1"/>
          </p:cNvPicPr>
          <p:nvPr/>
        </p:nvPicPr>
        <p:blipFill>
          <a:blip r:embed="rId4"/>
          <a:stretch>
            <a:fillRect/>
          </a:stretch>
        </p:blipFill>
        <p:spPr>
          <a:xfrm>
            <a:off x="865413" y="4259639"/>
            <a:ext cx="4245429" cy="2598361"/>
          </a:xfrm>
          <a:prstGeom prst="rect">
            <a:avLst/>
          </a:prstGeom>
        </p:spPr>
      </p:pic>
      <p:sp>
        <p:nvSpPr>
          <p:cNvPr id="12" name="TextBox 11">
            <a:extLst>
              <a:ext uri="{FF2B5EF4-FFF2-40B4-BE49-F238E27FC236}">
                <a16:creationId xmlns:a16="http://schemas.microsoft.com/office/drawing/2014/main" id="{F09F3EB1-EB52-4469-B996-AD6948BBAD5E}"/>
              </a:ext>
            </a:extLst>
          </p:cNvPr>
          <p:cNvSpPr txBox="1"/>
          <p:nvPr/>
        </p:nvSpPr>
        <p:spPr>
          <a:xfrm>
            <a:off x="5404757" y="4259639"/>
            <a:ext cx="6629400" cy="2246769"/>
          </a:xfrm>
          <a:prstGeom prst="rect">
            <a:avLst/>
          </a:prstGeom>
          <a:solidFill>
            <a:schemeClr val="accent2">
              <a:lumMod val="60000"/>
              <a:lumOff val="40000"/>
            </a:schemeClr>
          </a:solidFill>
        </p:spPr>
        <p:txBody>
          <a:bodyPr wrap="square" rtlCol="0">
            <a:spAutoFit/>
          </a:bodyPr>
          <a:lstStyle/>
          <a:p>
            <a:r>
              <a:rPr lang="en-US" sz="2800" b="1" dirty="0">
                <a:solidFill>
                  <a:srgbClr val="002060"/>
                </a:solidFill>
                <a:latin typeface="Arial Black" panose="020B0A04020102020204" pitchFamily="34" charset="0"/>
              </a:rPr>
              <a:t>This was the best model so far!</a:t>
            </a:r>
          </a:p>
          <a:p>
            <a:r>
              <a:rPr lang="en-US" sz="2800" b="1" dirty="0">
                <a:solidFill>
                  <a:srgbClr val="002060"/>
                </a:solidFill>
                <a:latin typeface="Arial Black" panose="020B0A04020102020204" pitchFamily="34" charset="0"/>
              </a:rPr>
              <a:t>What were some interesting findings from the linear regression machine learning model?</a:t>
            </a:r>
          </a:p>
        </p:txBody>
      </p:sp>
    </p:spTree>
    <p:extLst>
      <p:ext uri="{BB962C8B-B14F-4D97-AF65-F5344CB8AC3E}">
        <p14:creationId xmlns:p14="http://schemas.microsoft.com/office/powerpoint/2010/main" val="1274513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Futuristic Design Office Building Against Clear Sky">
            <a:extLst>
              <a:ext uri="{FF2B5EF4-FFF2-40B4-BE49-F238E27FC236}">
                <a16:creationId xmlns:a16="http://schemas.microsoft.com/office/drawing/2014/main" id="{BD519751-E686-4F24-9C8F-C439D8581B8C}"/>
              </a:ext>
            </a:extLst>
          </p:cNvPr>
          <p:cNvPicPr>
            <a:picLocks noGrp="1" noChangeAspect="1"/>
          </p:cNvPicPr>
          <p:nvPr>
            <p:ph type="pic" sz="quarter" idx="16"/>
          </p:nvPr>
        </p:nvPicPr>
        <p:blipFill rotWithShape="1">
          <a:blip r:embed="rId2"/>
          <a:srcRect l="10743" t="17230" r="27972"/>
          <a:stretch/>
        </p:blipFill>
        <p:spPr>
          <a:xfrm>
            <a:off x="0" y="404811"/>
            <a:ext cx="6108872" cy="5485128"/>
          </a:xfrm>
        </p:spPr>
      </p:pic>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a:xfrm>
            <a:off x="6881205" y="0"/>
            <a:ext cx="5056083" cy="980661"/>
          </a:xfrm>
        </p:spPr>
        <p:txBody>
          <a:bodyPr/>
          <a:lstStyle/>
          <a:p>
            <a:r>
              <a:rPr lang="en-US" dirty="0"/>
              <a:t>Data Wrangling</a:t>
            </a:r>
            <a:endParaRPr lang="ru-RU" dirty="0"/>
          </a:p>
        </p:txBody>
      </p:sp>
      <p:sp>
        <p:nvSpPr>
          <p:cNvPr id="6" name="Text Placeholder 5">
            <a:extLst>
              <a:ext uri="{FF2B5EF4-FFF2-40B4-BE49-F238E27FC236}">
                <a16:creationId xmlns:a16="http://schemas.microsoft.com/office/drawing/2014/main" id="{E7292DFE-EBA3-4DB2-A2C7-1810115565E7}"/>
              </a:ext>
            </a:extLst>
          </p:cNvPr>
          <p:cNvSpPr>
            <a:spLocks noGrp="1"/>
          </p:cNvSpPr>
          <p:nvPr>
            <p:ph type="body" sz="quarter" idx="13"/>
          </p:nvPr>
        </p:nvSpPr>
        <p:spPr>
          <a:xfrm>
            <a:off x="7093240" y="1040256"/>
            <a:ext cx="4421856" cy="749047"/>
          </a:xfrm>
        </p:spPr>
        <p:txBody>
          <a:bodyPr/>
          <a:lstStyle/>
          <a:p>
            <a:r>
              <a:rPr lang="en-US" dirty="0">
                <a:solidFill>
                  <a:srgbClr val="FFC000"/>
                </a:solidFill>
                <a:hlinkClick r:id="rId3">
                  <a:extLst>
                    <a:ext uri="{A12FA001-AC4F-418D-AE19-62706E023703}">
                      <ahyp:hlinkClr xmlns:ahyp="http://schemas.microsoft.com/office/drawing/2018/hyperlinkcolor" val="tx"/>
                    </a:ext>
                  </a:extLst>
                </a:hlinkClick>
              </a:rPr>
              <a:t>https://www.kaggle.com/harlfoxem/housesalesprediction</a:t>
            </a:r>
            <a:endParaRPr lang="ru-RU" dirty="0">
              <a:solidFill>
                <a:srgbClr val="FFC000"/>
              </a:solidFill>
            </a:endParaRPr>
          </a:p>
        </p:txBody>
      </p:sp>
      <p:sp>
        <p:nvSpPr>
          <p:cNvPr id="4" name="Text Placeholder 3">
            <a:extLst>
              <a:ext uri="{FF2B5EF4-FFF2-40B4-BE49-F238E27FC236}">
                <a16:creationId xmlns:a16="http://schemas.microsoft.com/office/drawing/2014/main" id="{7E209D92-7413-44EE-BC90-ECE50DA3158D}"/>
              </a:ext>
            </a:extLst>
          </p:cNvPr>
          <p:cNvSpPr>
            <a:spLocks noGrp="1"/>
          </p:cNvSpPr>
          <p:nvPr>
            <p:ph type="body" sz="quarter" idx="15"/>
          </p:nvPr>
        </p:nvSpPr>
        <p:spPr>
          <a:xfrm>
            <a:off x="6294784" y="2080591"/>
            <a:ext cx="5854540" cy="4028661"/>
          </a:xfrm>
        </p:spPr>
        <p:txBody>
          <a:bodyPr>
            <a:noAutofit/>
          </a:bodyPr>
          <a:lstStyle/>
          <a:p>
            <a:r>
              <a:rPr lang="en-US" sz="2400" dirty="0"/>
              <a:t>Original dataset is from King County public domain and includes 21,613 observations with 19 housing features from May 2014 to May 2015.</a:t>
            </a:r>
          </a:p>
          <a:p>
            <a:r>
              <a:rPr lang="en-US" sz="2400" dirty="0"/>
              <a:t>Data is tidy and contains no missing features!</a:t>
            </a:r>
          </a:p>
          <a:p>
            <a:r>
              <a:rPr lang="en-US" sz="2400" dirty="0"/>
              <a:t>70 zip codes from 108 total zip codes in King County are represented.</a:t>
            </a:r>
          </a:p>
          <a:p>
            <a:r>
              <a:rPr lang="en-US" sz="2400" dirty="0"/>
              <a:t>Dataset was in a computer friendly form and did not need to be melted.</a:t>
            </a:r>
          </a:p>
          <a:p>
            <a:r>
              <a:rPr lang="en-US" sz="2400" dirty="0"/>
              <a:t>Only one feature, id, was dropped.</a:t>
            </a:r>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19943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1BE583-AAB1-49F3-8C7F-6E4F6F0E385A}"/>
              </a:ext>
            </a:extLst>
          </p:cNvPr>
          <p:cNvSpPr/>
          <p:nvPr/>
        </p:nvSpPr>
        <p:spPr>
          <a:xfrm>
            <a:off x="1094014" y="1457236"/>
            <a:ext cx="10499271" cy="5324535"/>
          </a:xfrm>
          <a:prstGeom prst="rect">
            <a:avLst/>
          </a:prstGeom>
          <a:solidFill>
            <a:schemeClr val="accent2">
              <a:lumMod val="60000"/>
              <a:lumOff val="40000"/>
            </a:schemeClr>
          </a:solidFill>
        </p:spPr>
        <p:txBody>
          <a:bodyPr wrap="square">
            <a:spAutoFit/>
          </a:bodyPr>
          <a:lstStyle/>
          <a:p>
            <a:pPr marL="285750" lvl="0" indent="-285750">
              <a:buFont typeface="Arial" panose="020B0604020202020204" pitchFamily="34" charset="0"/>
              <a:buChar char="•"/>
            </a:pPr>
            <a:r>
              <a:rPr lang="en-US" sz="3200" b="1" dirty="0">
                <a:solidFill>
                  <a:srgbClr val="002060"/>
                </a:solidFill>
                <a:latin typeface="Arial Black" panose="020B0A04020102020204" pitchFamily="34" charset="0"/>
              </a:rPr>
              <a:t>[grade, bathrooms, bedrooms, </a:t>
            </a:r>
            <a:r>
              <a:rPr lang="en-US" sz="3200" b="1" dirty="0" err="1">
                <a:solidFill>
                  <a:srgbClr val="002060"/>
                </a:solidFill>
                <a:latin typeface="Arial Black" panose="020B0A04020102020204" pitchFamily="34" charset="0"/>
              </a:rPr>
              <a:t>sqft_living</a:t>
            </a:r>
            <a:r>
              <a:rPr lang="en-US" sz="3200" b="1" dirty="0">
                <a:solidFill>
                  <a:srgbClr val="002060"/>
                </a:solidFill>
                <a:latin typeface="Arial Black" panose="020B0A04020102020204" pitchFamily="34" charset="0"/>
              </a:rPr>
              <a:t>, </a:t>
            </a:r>
            <a:r>
              <a:rPr lang="en-US" sz="3200" b="1" dirty="0" err="1">
                <a:solidFill>
                  <a:srgbClr val="002060"/>
                </a:solidFill>
                <a:latin typeface="Arial Black" panose="020B0A04020102020204" pitchFamily="34" charset="0"/>
              </a:rPr>
              <a:t>sqft_lot</a:t>
            </a:r>
            <a:r>
              <a:rPr lang="en-US" sz="3200" b="1" dirty="0">
                <a:solidFill>
                  <a:srgbClr val="002060"/>
                </a:solidFill>
                <a:latin typeface="Arial Black" panose="020B0A04020102020204" pitchFamily="34" charset="0"/>
              </a:rPr>
              <a:t>, floors, waterfront, view, condition, </a:t>
            </a:r>
            <a:r>
              <a:rPr lang="en-US" sz="3200" b="1" dirty="0" err="1">
                <a:solidFill>
                  <a:srgbClr val="002060"/>
                </a:solidFill>
                <a:latin typeface="Arial Black" panose="020B0A04020102020204" pitchFamily="34" charset="0"/>
              </a:rPr>
              <a:t>yr_built</a:t>
            </a:r>
            <a:r>
              <a:rPr lang="en-US" sz="3200" b="1" dirty="0">
                <a:solidFill>
                  <a:srgbClr val="002060"/>
                </a:solidFill>
                <a:latin typeface="Arial Black" panose="020B0A04020102020204" pitchFamily="34" charset="0"/>
              </a:rPr>
              <a:t>,  </a:t>
            </a:r>
            <a:r>
              <a:rPr lang="en-US" sz="3200" b="1" dirty="0" err="1">
                <a:solidFill>
                  <a:srgbClr val="002060"/>
                </a:solidFill>
                <a:latin typeface="Arial Black" panose="020B0A04020102020204" pitchFamily="34" charset="0"/>
              </a:rPr>
              <a:t>zipcode</a:t>
            </a:r>
            <a:r>
              <a:rPr lang="en-US" sz="3200" b="1" dirty="0">
                <a:solidFill>
                  <a:srgbClr val="002060"/>
                </a:solidFill>
                <a:latin typeface="Arial Black" panose="020B0A04020102020204" pitchFamily="34" charset="0"/>
              </a:rPr>
              <a:t>, </a:t>
            </a:r>
            <a:r>
              <a:rPr lang="en-US" sz="3200" b="1" dirty="0" err="1">
                <a:solidFill>
                  <a:srgbClr val="002060"/>
                </a:solidFill>
                <a:latin typeface="Arial Black" panose="020B0A04020102020204" pitchFamily="34" charset="0"/>
              </a:rPr>
              <a:t>sqft_basement</a:t>
            </a:r>
            <a:r>
              <a:rPr lang="en-US" sz="3200" b="1" dirty="0">
                <a:solidFill>
                  <a:srgbClr val="002060"/>
                </a:solidFill>
                <a:latin typeface="Arial Black" panose="020B0A04020102020204" pitchFamily="34" charset="0"/>
              </a:rPr>
              <a:t>, </a:t>
            </a:r>
            <a:r>
              <a:rPr lang="en-US" sz="3200" b="1" dirty="0" err="1">
                <a:solidFill>
                  <a:srgbClr val="002060"/>
                </a:solidFill>
                <a:latin typeface="Arial Black" panose="020B0A04020102020204" pitchFamily="34" charset="0"/>
              </a:rPr>
              <a:t>lat</a:t>
            </a:r>
            <a:r>
              <a:rPr lang="en-US" sz="3200" b="1" dirty="0">
                <a:solidFill>
                  <a:srgbClr val="002060"/>
                </a:solidFill>
                <a:latin typeface="Arial Black" panose="020B0A04020102020204" pitchFamily="34" charset="0"/>
              </a:rPr>
              <a:t>, long, and sqft_living15] were the 15 features utilized.</a:t>
            </a:r>
          </a:p>
          <a:p>
            <a:pPr marL="285750" indent="-285750">
              <a:buFont typeface="Arial" panose="020B0604020202020204" pitchFamily="34" charset="0"/>
              <a:buChar char="•"/>
            </a:pPr>
            <a:r>
              <a:rPr lang="en-US" sz="3200" b="1" dirty="0">
                <a:solidFill>
                  <a:srgbClr val="002060"/>
                </a:solidFill>
                <a:latin typeface="Arial Black" panose="020B0A04020102020204" pitchFamily="34" charset="0"/>
              </a:rPr>
              <a:t>[year and </a:t>
            </a:r>
            <a:r>
              <a:rPr lang="en-US" sz="3200" b="1" dirty="0" err="1">
                <a:solidFill>
                  <a:srgbClr val="002060"/>
                </a:solidFill>
                <a:latin typeface="Arial Black" panose="020B0A04020102020204" pitchFamily="34" charset="0"/>
              </a:rPr>
              <a:t>yr_renovated</a:t>
            </a:r>
            <a:r>
              <a:rPr lang="en-US" sz="3200" b="1" dirty="0">
                <a:solidFill>
                  <a:srgbClr val="002060"/>
                </a:solidFill>
                <a:latin typeface="Arial Black" panose="020B0A04020102020204" pitchFamily="34" charset="0"/>
              </a:rPr>
              <a:t>] were removed via </a:t>
            </a:r>
            <a:r>
              <a:rPr lang="en-US" sz="3200" b="1" dirty="0" err="1">
                <a:solidFill>
                  <a:srgbClr val="002060"/>
                </a:solidFill>
                <a:latin typeface="Arial Black" panose="020B0A04020102020204" pitchFamily="34" charset="0"/>
              </a:rPr>
              <a:t>sklearn</a:t>
            </a:r>
            <a:r>
              <a:rPr lang="en-US" sz="3200" b="1" dirty="0">
                <a:solidFill>
                  <a:srgbClr val="002060"/>
                </a:solidFill>
                <a:latin typeface="Arial Black" panose="020B0A04020102020204" pitchFamily="34" charset="0"/>
              </a:rPr>
              <a:t> feature selection method.</a:t>
            </a:r>
          </a:p>
          <a:p>
            <a:pPr marL="285750" indent="-285750">
              <a:buFont typeface="Arial" panose="020B0604020202020204" pitchFamily="34" charset="0"/>
              <a:buChar char="•"/>
            </a:pPr>
            <a:r>
              <a:rPr lang="en-US" sz="3200" b="1" dirty="0">
                <a:solidFill>
                  <a:srgbClr val="002060"/>
                </a:solidFill>
                <a:latin typeface="Arial Black" panose="020B0A04020102020204" pitchFamily="34" charset="0"/>
              </a:rPr>
              <a:t>[sqft_lot15 and </a:t>
            </a:r>
            <a:r>
              <a:rPr lang="en-US" sz="3200" b="1" dirty="0" err="1">
                <a:solidFill>
                  <a:srgbClr val="002060"/>
                </a:solidFill>
                <a:latin typeface="Arial Black" panose="020B0A04020102020204" pitchFamily="34" charset="0"/>
              </a:rPr>
              <a:t>sqft_above</a:t>
            </a:r>
            <a:r>
              <a:rPr lang="en-US" sz="3200" b="1" dirty="0">
                <a:solidFill>
                  <a:srgbClr val="002060"/>
                </a:solidFill>
                <a:latin typeface="Arial Black" panose="020B0A04020102020204" pitchFamily="34" charset="0"/>
              </a:rPr>
              <a:t>] were removed via R^ 2, mean squared error, root mean squared error, coefficients and OLS analysis.</a:t>
            </a:r>
          </a:p>
          <a:p>
            <a:pPr marL="285750" lvl="0" indent="-285750">
              <a:buFont typeface="Arial" panose="020B0604020202020204" pitchFamily="34" charset="0"/>
              <a:buChar char="•"/>
            </a:pPr>
            <a:endParaRPr lang="en-US" sz="2000" b="1" dirty="0">
              <a:solidFill>
                <a:srgbClr val="002060"/>
              </a:solidFill>
              <a:latin typeface="Arial Black" panose="020B0A04020102020204" pitchFamily="34" charset="0"/>
            </a:endParaRPr>
          </a:p>
        </p:txBody>
      </p:sp>
      <p:sp>
        <p:nvSpPr>
          <p:cNvPr id="3" name="TextBox 2">
            <a:extLst>
              <a:ext uri="{FF2B5EF4-FFF2-40B4-BE49-F238E27FC236}">
                <a16:creationId xmlns:a16="http://schemas.microsoft.com/office/drawing/2014/main" id="{AA291627-B601-4923-848B-A080040EDF4C}"/>
              </a:ext>
            </a:extLst>
          </p:cNvPr>
          <p:cNvSpPr txBox="1"/>
          <p:nvPr/>
        </p:nvSpPr>
        <p:spPr>
          <a:xfrm>
            <a:off x="1094015" y="375557"/>
            <a:ext cx="10499271" cy="646331"/>
          </a:xfrm>
          <a:prstGeom prst="rect">
            <a:avLst/>
          </a:prstGeom>
          <a:solidFill>
            <a:schemeClr val="accent2">
              <a:lumMod val="60000"/>
              <a:lumOff val="40000"/>
            </a:schemeClr>
          </a:solidFill>
        </p:spPr>
        <p:txBody>
          <a:bodyPr wrap="square" rtlCol="0">
            <a:spAutoFit/>
          </a:bodyPr>
          <a:lstStyle/>
          <a:p>
            <a:pPr algn="ctr"/>
            <a:r>
              <a:rPr lang="en-US" sz="3600" u="sng" dirty="0">
                <a:solidFill>
                  <a:srgbClr val="002060"/>
                </a:solidFill>
                <a:latin typeface="Arial Black" panose="020B0A04020102020204" pitchFamily="34" charset="0"/>
              </a:rPr>
              <a:t>Linear Regression Model Conclusions:</a:t>
            </a:r>
          </a:p>
        </p:txBody>
      </p:sp>
    </p:spTree>
    <p:extLst>
      <p:ext uri="{BB962C8B-B14F-4D97-AF65-F5344CB8AC3E}">
        <p14:creationId xmlns:p14="http://schemas.microsoft.com/office/powerpoint/2010/main" val="2470640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464AE1-B560-4E1A-BDE1-78A9D849F311}"/>
              </a:ext>
            </a:extLst>
          </p:cNvPr>
          <p:cNvSpPr txBox="1"/>
          <p:nvPr/>
        </p:nvSpPr>
        <p:spPr>
          <a:xfrm>
            <a:off x="832757" y="228600"/>
            <a:ext cx="11119757" cy="1323439"/>
          </a:xfrm>
          <a:prstGeom prst="rect">
            <a:avLst/>
          </a:prstGeom>
          <a:noFill/>
        </p:spPr>
        <p:txBody>
          <a:bodyPr wrap="square" rtlCol="0">
            <a:spAutoFit/>
          </a:bodyPr>
          <a:lstStyle/>
          <a:p>
            <a:pPr algn="ctr"/>
            <a:r>
              <a:rPr lang="en-US" sz="4000" b="1" dirty="0">
                <a:solidFill>
                  <a:schemeClr val="tx2"/>
                </a:solidFill>
                <a:latin typeface="Arial Black" panose="020B0A04020102020204" pitchFamily="34" charset="0"/>
              </a:rPr>
              <a:t>What were the results of Random Forest Regressor Model?</a:t>
            </a:r>
          </a:p>
        </p:txBody>
      </p:sp>
      <p:pic>
        <p:nvPicPr>
          <p:cNvPr id="4" name="Picture 3">
            <a:extLst>
              <a:ext uri="{FF2B5EF4-FFF2-40B4-BE49-F238E27FC236}">
                <a16:creationId xmlns:a16="http://schemas.microsoft.com/office/drawing/2014/main" id="{A552BDE9-1F2D-4D1D-8610-E5F096B871D0}"/>
              </a:ext>
            </a:extLst>
          </p:cNvPr>
          <p:cNvPicPr>
            <a:picLocks noChangeAspect="1"/>
          </p:cNvPicPr>
          <p:nvPr/>
        </p:nvPicPr>
        <p:blipFill>
          <a:blip r:embed="rId3"/>
          <a:stretch>
            <a:fillRect/>
          </a:stretch>
        </p:blipFill>
        <p:spPr>
          <a:xfrm>
            <a:off x="1289957" y="1681844"/>
            <a:ext cx="10238014" cy="2547256"/>
          </a:xfrm>
          <a:prstGeom prst="rect">
            <a:avLst/>
          </a:prstGeom>
        </p:spPr>
      </p:pic>
      <p:sp>
        <p:nvSpPr>
          <p:cNvPr id="5" name="TextBox 4">
            <a:extLst>
              <a:ext uri="{FF2B5EF4-FFF2-40B4-BE49-F238E27FC236}">
                <a16:creationId xmlns:a16="http://schemas.microsoft.com/office/drawing/2014/main" id="{09190EF5-F2A1-44E2-976D-E0D4EF8252EE}"/>
              </a:ext>
            </a:extLst>
          </p:cNvPr>
          <p:cNvSpPr txBox="1"/>
          <p:nvPr/>
        </p:nvSpPr>
        <p:spPr>
          <a:xfrm>
            <a:off x="1289957" y="4495061"/>
            <a:ext cx="10238014" cy="2062103"/>
          </a:xfrm>
          <a:prstGeom prst="rect">
            <a:avLst/>
          </a:prstGeom>
          <a:noFill/>
        </p:spPr>
        <p:txBody>
          <a:bodyPr wrap="square" rtlCol="0">
            <a:spAutoFit/>
          </a:bodyPr>
          <a:lstStyle/>
          <a:p>
            <a:r>
              <a:rPr lang="en-US" sz="3200" b="1" dirty="0">
                <a:solidFill>
                  <a:srgbClr val="000000"/>
                </a:solidFill>
                <a:latin typeface="Bahnschrift SemiBold" panose="020B0502040204020203" pitchFamily="34" charset="0"/>
              </a:rPr>
              <a:t>Similar to the linear regression model, the 15 features combining stats analysis and </a:t>
            </a:r>
            <a:r>
              <a:rPr lang="en-US" sz="3200" b="1" dirty="0" err="1">
                <a:solidFill>
                  <a:srgbClr val="000000"/>
                </a:solidFill>
                <a:latin typeface="Bahnschrift SemiBold" panose="020B0502040204020203" pitchFamily="34" charset="0"/>
              </a:rPr>
              <a:t>sklearn</a:t>
            </a:r>
            <a:r>
              <a:rPr lang="en-US" sz="3200" b="1" dirty="0">
                <a:solidFill>
                  <a:srgbClr val="000000"/>
                </a:solidFill>
                <a:latin typeface="Bahnschrift SemiBold" panose="020B0502040204020203" pitchFamily="34" charset="0"/>
              </a:rPr>
              <a:t> feature selection method gave the best home price prediction on the </a:t>
            </a:r>
            <a:r>
              <a:rPr lang="en-US" sz="3200" b="1" u="sng" dirty="0">
                <a:solidFill>
                  <a:srgbClr val="000000"/>
                </a:solidFill>
                <a:latin typeface="Bahnschrift SemiBold" panose="020B0502040204020203" pitchFamily="34" charset="0"/>
              </a:rPr>
              <a:t>Random Forest Regressor model</a:t>
            </a:r>
            <a:r>
              <a:rPr lang="en-US" sz="3200" b="1" dirty="0">
                <a:solidFill>
                  <a:srgbClr val="000000"/>
                </a:solidFill>
                <a:latin typeface="Bahnschrift SemiBold" panose="020B0502040204020203" pitchFamily="34" charset="0"/>
              </a:rPr>
              <a:t>.</a:t>
            </a:r>
          </a:p>
        </p:txBody>
      </p:sp>
    </p:spTree>
    <p:extLst>
      <p:ext uri="{BB962C8B-B14F-4D97-AF65-F5344CB8AC3E}">
        <p14:creationId xmlns:p14="http://schemas.microsoft.com/office/powerpoint/2010/main" val="92378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63FF87-0114-4CA0-B784-4815035598EA}"/>
              </a:ext>
            </a:extLst>
          </p:cNvPr>
          <p:cNvSpPr txBox="1"/>
          <p:nvPr/>
        </p:nvSpPr>
        <p:spPr>
          <a:xfrm>
            <a:off x="898071" y="228600"/>
            <a:ext cx="11070772" cy="1200329"/>
          </a:xfrm>
          <a:prstGeom prst="rect">
            <a:avLst/>
          </a:prstGeom>
          <a:noFill/>
        </p:spPr>
        <p:txBody>
          <a:bodyPr wrap="square" rtlCol="0">
            <a:spAutoFit/>
          </a:bodyPr>
          <a:lstStyle/>
          <a:p>
            <a:pPr algn="ctr"/>
            <a:r>
              <a:rPr lang="en-US" sz="3600" b="1" dirty="0">
                <a:solidFill>
                  <a:schemeClr val="tx2"/>
                </a:solidFill>
                <a:latin typeface="Arial Black" panose="020B0A04020102020204" pitchFamily="34" charset="0"/>
              </a:rPr>
              <a:t>What were the results of the Gradient Boosting Regressor Model?</a:t>
            </a:r>
          </a:p>
        </p:txBody>
      </p:sp>
      <p:pic>
        <p:nvPicPr>
          <p:cNvPr id="5" name="Picture 4">
            <a:extLst>
              <a:ext uri="{FF2B5EF4-FFF2-40B4-BE49-F238E27FC236}">
                <a16:creationId xmlns:a16="http://schemas.microsoft.com/office/drawing/2014/main" id="{FC7B6AE1-BCFC-4331-A9A7-7584C2167B4B}"/>
              </a:ext>
            </a:extLst>
          </p:cNvPr>
          <p:cNvPicPr>
            <a:picLocks noChangeAspect="1"/>
          </p:cNvPicPr>
          <p:nvPr/>
        </p:nvPicPr>
        <p:blipFill>
          <a:blip r:embed="rId3"/>
          <a:stretch>
            <a:fillRect/>
          </a:stretch>
        </p:blipFill>
        <p:spPr>
          <a:xfrm>
            <a:off x="898071" y="1567543"/>
            <a:ext cx="10776858" cy="2057399"/>
          </a:xfrm>
          <a:prstGeom prst="rect">
            <a:avLst/>
          </a:prstGeom>
        </p:spPr>
      </p:pic>
      <p:sp>
        <p:nvSpPr>
          <p:cNvPr id="6" name="TextBox 5">
            <a:extLst>
              <a:ext uri="{FF2B5EF4-FFF2-40B4-BE49-F238E27FC236}">
                <a16:creationId xmlns:a16="http://schemas.microsoft.com/office/drawing/2014/main" id="{6A06852C-50C9-4705-B953-4D221C0E5FEF}"/>
              </a:ext>
            </a:extLst>
          </p:cNvPr>
          <p:cNvSpPr txBox="1"/>
          <p:nvPr/>
        </p:nvSpPr>
        <p:spPr>
          <a:xfrm>
            <a:off x="1012371" y="3951514"/>
            <a:ext cx="10515600" cy="2246769"/>
          </a:xfrm>
          <a:prstGeom prst="rect">
            <a:avLst/>
          </a:prstGeom>
          <a:noFill/>
        </p:spPr>
        <p:txBody>
          <a:bodyPr wrap="square" rtlCol="0">
            <a:spAutoFit/>
          </a:bodyPr>
          <a:lstStyle/>
          <a:p>
            <a:pPr algn="ctr"/>
            <a:r>
              <a:rPr lang="en-US" sz="2800" b="1" dirty="0">
                <a:solidFill>
                  <a:schemeClr val="tx2"/>
                </a:solidFill>
                <a:latin typeface="Arial Black" panose="020B0A04020102020204" pitchFamily="34" charset="0"/>
              </a:rPr>
              <a:t>In comparing the linear regression model, random forest regressor and gradient boosting regressor, the gradient boosting regressor is the classifier that gave us the highest score of 93% and 90% respectively on the training and test model.</a:t>
            </a:r>
          </a:p>
        </p:txBody>
      </p:sp>
    </p:spTree>
    <p:extLst>
      <p:ext uri="{BB962C8B-B14F-4D97-AF65-F5344CB8AC3E}">
        <p14:creationId xmlns:p14="http://schemas.microsoft.com/office/powerpoint/2010/main" val="4290065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6702EC-D1F0-4E4C-A185-A475B5FFB0C3}"/>
              </a:ext>
            </a:extLst>
          </p:cNvPr>
          <p:cNvSpPr txBox="1"/>
          <p:nvPr/>
        </p:nvSpPr>
        <p:spPr>
          <a:xfrm>
            <a:off x="1077686" y="310243"/>
            <a:ext cx="10825843" cy="1077218"/>
          </a:xfrm>
          <a:prstGeom prst="rect">
            <a:avLst/>
          </a:prstGeom>
          <a:noFill/>
        </p:spPr>
        <p:txBody>
          <a:bodyPr wrap="square" rtlCol="0">
            <a:spAutoFit/>
          </a:bodyPr>
          <a:lstStyle/>
          <a:p>
            <a:r>
              <a:rPr lang="en-US" sz="3200" b="1" u="sng" dirty="0">
                <a:solidFill>
                  <a:schemeClr val="tx2"/>
                </a:solidFill>
                <a:latin typeface="Arial Black" panose="020B0A04020102020204" pitchFamily="34" charset="0"/>
              </a:rPr>
              <a:t>What were the results of the Ridge and Lasso Regularization testing? </a:t>
            </a:r>
          </a:p>
        </p:txBody>
      </p:sp>
      <p:pic>
        <p:nvPicPr>
          <p:cNvPr id="4" name="Picture 3">
            <a:extLst>
              <a:ext uri="{FF2B5EF4-FFF2-40B4-BE49-F238E27FC236}">
                <a16:creationId xmlns:a16="http://schemas.microsoft.com/office/drawing/2014/main" id="{1DA5857B-A929-4D8B-8A33-AC82D8606608}"/>
              </a:ext>
            </a:extLst>
          </p:cNvPr>
          <p:cNvPicPr>
            <a:picLocks noChangeAspect="1"/>
          </p:cNvPicPr>
          <p:nvPr/>
        </p:nvPicPr>
        <p:blipFill>
          <a:blip r:embed="rId3"/>
          <a:stretch>
            <a:fillRect/>
          </a:stretch>
        </p:blipFill>
        <p:spPr>
          <a:xfrm>
            <a:off x="1077686" y="1730829"/>
            <a:ext cx="10384971" cy="1371600"/>
          </a:xfrm>
          <a:prstGeom prst="rect">
            <a:avLst/>
          </a:prstGeom>
        </p:spPr>
      </p:pic>
      <p:graphicFrame>
        <p:nvGraphicFramePr>
          <p:cNvPr id="5" name="Table 4">
            <a:extLst>
              <a:ext uri="{FF2B5EF4-FFF2-40B4-BE49-F238E27FC236}">
                <a16:creationId xmlns:a16="http://schemas.microsoft.com/office/drawing/2014/main" id="{86B54603-F388-4072-A1CE-AA1CF62DF8E0}"/>
              </a:ext>
            </a:extLst>
          </p:cNvPr>
          <p:cNvGraphicFramePr>
            <a:graphicFrameLocks noGrp="1"/>
          </p:cNvGraphicFramePr>
          <p:nvPr>
            <p:extLst>
              <p:ext uri="{D42A27DB-BD31-4B8C-83A1-F6EECF244321}">
                <p14:modId xmlns:p14="http://schemas.microsoft.com/office/powerpoint/2010/main" val="1983101710"/>
              </p:ext>
            </p:extLst>
          </p:nvPr>
        </p:nvGraphicFramePr>
        <p:xfrm>
          <a:off x="1077686" y="1507129"/>
          <a:ext cx="10384971" cy="447401"/>
        </p:xfrm>
        <a:graphic>
          <a:graphicData uri="http://schemas.openxmlformats.org/drawingml/2006/table">
            <a:tbl>
              <a:tblPr/>
              <a:tblGrid>
                <a:gridCol w="10384971">
                  <a:extLst>
                    <a:ext uri="{9D8B030D-6E8A-4147-A177-3AD203B41FA5}">
                      <a16:colId xmlns:a16="http://schemas.microsoft.com/office/drawing/2014/main" val="2167104437"/>
                    </a:ext>
                  </a:extLst>
                </a:gridCol>
              </a:tblGrid>
              <a:tr h="447401">
                <a:tc>
                  <a:txBody>
                    <a:bodyPr/>
                    <a:lstStyle/>
                    <a:p>
                      <a:endParaRPr lang="en-US" dirty="0"/>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solidFill>
                      <a:schemeClr val="accent2">
                        <a:lumMod val="60000"/>
                        <a:lumOff val="40000"/>
                      </a:schemeClr>
                    </a:solidFill>
                  </a:tcPr>
                </a:tc>
                <a:extLst>
                  <a:ext uri="{0D108BD9-81ED-4DB2-BD59-A6C34878D82A}">
                    <a16:rowId xmlns:a16="http://schemas.microsoft.com/office/drawing/2014/main" val="2339149666"/>
                  </a:ext>
                </a:extLst>
              </a:tr>
            </a:tbl>
          </a:graphicData>
        </a:graphic>
      </p:graphicFrame>
      <p:graphicFrame>
        <p:nvGraphicFramePr>
          <p:cNvPr id="6" name="Table 5">
            <a:extLst>
              <a:ext uri="{FF2B5EF4-FFF2-40B4-BE49-F238E27FC236}">
                <a16:creationId xmlns:a16="http://schemas.microsoft.com/office/drawing/2014/main" id="{62AFD4B8-2C61-467C-AC28-A1554624DE22}"/>
              </a:ext>
            </a:extLst>
          </p:cNvPr>
          <p:cNvGraphicFramePr>
            <a:graphicFrameLocks noGrp="1"/>
          </p:cNvGraphicFramePr>
          <p:nvPr>
            <p:extLst>
              <p:ext uri="{D42A27DB-BD31-4B8C-83A1-F6EECF244321}">
                <p14:modId xmlns:p14="http://schemas.microsoft.com/office/powerpoint/2010/main" val="3892069447"/>
              </p:ext>
            </p:extLst>
          </p:nvPr>
        </p:nvGraphicFramePr>
        <p:xfrm>
          <a:off x="1077687" y="2775859"/>
          <a:ext cx="10401300" cy="447401"/>
        </p:xfrm>
        <a:graphic>
          <a:graphicData uri="http://schemas.openxmlformats.org/drawingml/2006/table">
            <a:tbl>
              <a:tblPr/>
              <a:tblGrid>
                <a:gridCol w="10401300">
                  <a:extLst>
                    <a:ext uri="{9D8B030D-6E8A-4147-A177-3AD203B41FA5}">
                      <a16:colId xmlns:a16="http://schemas.microsoft.com/office/drawing/2014/main" val="906270062"/>
                    </a:ext>
                  </a:extLst>
                </a:gridCol>
              </a:tblGrid>
              <a:tr h="447401">
                <a:tc>
                  <a:txBody>
                    <a:bodyPr/>
                    <a:lstStyle/>
                    <a:p>
                      <a:endParaRPr lang="en-US" dirty="0"/>
                    </a:p>
                  </a:txBody>
                  <a:tcPr>
                    <a:lnL w="12700" cmpd="sng">
                      <a:solidFill>
                        <a:schemeClr val="accent2"/>
                      </a:solidFill>
                      <a:prstDash val="solid"/>
                    </a:lnL>
                    <a:lnR w="12700" cmpd="sng">
                      <a:solidFill>
                        <a:schemeClr val="accent2"/>
                      </a:solidFill>
                      <a:prstDash val="solid"/>
                    </a:lnR>
                    <a:lnT w="12700" cmpd="sng">
                      <a:solidFill>
                        <a:schemeClr val="accent2"/>
                      </a:solidFill>
                      <a:prstDash val="solid"/>
                    </a:lnT>
                    <a:lnB w="12700" cmpd="sng">
                      <a:solidFill>
                        <a:schemeClr val="accent2"/>
                      </a:solidFill>
                      <a:prstDash val="solid"/>
                    </a:lnB>
                    <a:solidFill>
                      <a:schemeClr val="accent2">
                        <a:lumMod val="60000"/>
                        <a:lumOff val="40000"/>
                      </a:schemeClr>
                    </a:solidFill>
                  </a:tcPr>
                </a:tc>
                <a:extLst>
                  <a:ext uri="{0D108BD9-81ED-4DB2-BD59-A6C34878D82A}">
                    <a16:rowId xmlns:a16="http://schemas.microsoft.com/office/drawing/2014/main" val="2432932217"/>
                  </a:ext>
                </a:extLst>
              </a:tr>
            </a:tbl>
          </a:graphicData>
        </a:graphic>
      </p:graphicFrame>
      <p:pic>
        <p:nvPicPr>
          <p:cNvPr id="8" name="Picture 7">
            <a:extLst>
              <a:ext uri="{FF2B5EF4-FFF2-40B4-BE49-F238E27FC236}">
                <a16:creationId xmlns:a16="http://schemas.microsoft.com/office/drawing/2014/main" id="{E5497D22-D070-463D-82E5-9A3039B3402A}"/>
              </a:ext>
            </a:extLst>
          </p:cNvPr>
          <p:cNvPicPr>
            <a:picLocks noChangeAspect="1"/>
          </p:cNvPicPr>
          <p:nvPr/>
        </p:nvPicPr>
        <p:blipFill>
          <a:blip r:embed="rId4"/>
          <a:stretch>
            <a:fillRect/>
          </a:stretch>
        </p:blipFill>
        <p:spPr>
          <a:xfrm>
            <a:off x="1077685" y="3923758"/>
            <a:ext cx="10384971" cy="1224642"/>
          </a:xfrm>
          <a:prstGeom prst="rect">
            <a:avLst/>
          </a:prstGeom>
        </p:spPr>
      </p:pic>
      <p:graphicFrame>
        <p:nvGraphicFramePr>
          <p:cNvPr id="9" name="Table 8">
            <a:extLst>
              <a:ext uri="{FF2B5EF4-FFF2-40B4-BE49-F238E27FC236}">
                <a16:creationId xmlns:a16="http://schemas.microsoft.com/office/drawing/2014/main" id="{E99E504B-410D-4D9C-8B8C-CF7B472EC00E}"/>
              </a:ext>
            </a:extLst>
          </p:cNvPr>
          <p:cNvGraphicFramePr>
            <a:graphicFrameLocks noGrp="1"/>
          </p:cNvGraphicFramePr>
          <p:nvPr>
            <p:extLst>
              <p:ext uri="{D42A27DB-BD31-4B8C-83A1-F6EECF244321}">
                <p14:modId xmlns:p14="http://schemas.microsoft.com/office/powerpoint/2010/main" val="265337331"/>
              </p:ext>
            </p:extLst>
          </p:nvPr>
        </p:nvGraphicFramePr>
        <p:xfrm>
          <a:off x="1110343" y="3706586"/>
          <a:ext cx="10319657" cy="365760"/>
        </p:xfrm>
        <a:graphic>
          <a:graphicData uri="http://schemas.openxmlformats.org/drawingml/2006/table">
            <a:tbl>
              <a:tblPr/>
              <a:tblGrid>
                <a:gridCol w="10319657">
                  <a:extLst>
                    <a:ext uri="{9D8B030D-6E8A-4147-A177-3AD203B41FA5}">
                      <a16:colId xmlns:a16="http://schemas.microsoft.com/office/drawing/2014/main" val="3274972592"/>
                    </a:ext>
                  </a:extLst>
                </a:gridCol>
              </a:tblGrid>
              <a:tr h="359228">
                <a:tc>
                  <a:txBody>
                    <a:bodyPr/>
                    <a:lstStyle/>
                    <a:p>
                      <a:endParaRPr lang="en-US" dirty="0"/>
                    </a:p>
                  </a:txBody>
                  <a:tcPr>
                    <a:lnL w="12700" cmpd="sng">
                      <a:solidFill>
                        <a:schemeClr val="accent2">
                          <a:lumMod val="60000"/>
                          <a:lumOff val="40000"/>
                        </a:schemeClr>
                      </a:solidFill>
                      <a:prstDash val="solid"/>
                    </a:lnL>
                    <a:lnR w="12700" cmpd="sng">
                      <a:solidFill>
                        <a:schemeClr val="accent2">
                          <a:lumMod val="60000"/>
                          <a:lumOff val="40000"/>
                        </a:schemeClr>
                      </a:solidFill>
                      <a:prstDash val="solid"/>
                    </a:lnR>
                    <a:lnT w="12700" cmpd="sng">
                      <a:solidFill>
                        <a:schemeClr val="accent2">
                          <a:lumMod val="60000"/>
                          <a:lumOff val="40000"/>
                        </a:schemeClr>
                      </a:solidFill>
                      <a:prstDash val="solid"/>
                    </a:lnT>
                    <a:lnB w="12700" cmpd="sng">
                      <a:solidFill>
                        <a:schemeClr val="accent2">
                          <a:lumMod val="60000"/>
                          <a:lumOff val="40000"/>
                        </a:schemeClr>
                      </a:solidFill>
                      <a:prstDash val="solid"/>
                    </a:lnB>
                    <a:solidFill>
                      <a:schemeClr val="accent2">
                        <a:lumMod val="60000"/>
                        <a:lumOff val="40000"/>
                      </a:schemeClr>
                    </a:solidFill>
                  </a:tcPr>
                </a:tc>
                <a:extLst>
                  <a:ext uri="{0D108BD9-81ED-4DB2-BD59-A6C34878D82A}">
                    <a16:rowId xmlns:a16="http://schemas.microsoft.com/office/drawing/2014/main" val="3727286333"/>
                  </a:ext>
                </a:extLst>
              </a:tr>
            </a:tbl>
          </a:graphicData>
        </a:graphic>
      </p:graphicFrame>
      <p:graphicFrame>
        <p:nvGraphicFramePr>
          <p:cNvPr id="10" name="Table 9">
            <a:extLst>
              <a:ext uri="{FF2B5EF4-FFF2-40B4-BE49-F238E27FC236}">
                <a16:creationId xmlns:a16="http://schemas.microsoft.com/office/drawing/2014/main" id="{F3749CCB-FB6A-48EF-A27C-F6B27E534D12}"/>
              </a:ext>
            </a:extLst>
          </p:cNvPr>
          <p:cNvGraphicFramePr>
            <a:graphicFrameLocks noGrp="1"/>
          </p:cNvGraphicFramePr>
          <p:nvPr>
            <p:extLst>
              <p:ext uri="{D42A27DB-BD31-4B8C-83A1-F6EECF244321}">
                <p14:modId xmlns:p14="http://schemas.microsoft.com/office/powerpoint/2010/main" val="964841948"/>
              </p:ext>
            </p:extLst>
          </p:nvPr>
        </p:nvGraphicFramePr>
        <p:xfrm>
          <a:off x="1061357" y="4914900"/>
          <a:ext cx="10433957" cy="473529"/>
        </p:xfrm>
        <a:graphic>
          <a:graphicData uri="http://schemas.openxmlformats.org/drawingml/2006/table">
            <a:tbl>
              <a:tblPr/>
              <a:tblGrid>
                <a:gridCol w="10433957">
                  <a:extLst>
                    <a:ext uri="{9D8B030D-6E8A-4147-A177-3AD203B41FA5}">
                      <a16:colId xmlns:a16="http://schemas.microsoft.com/office/drawing/2014/main" val="3101352571"/>
                    </a:ext>
                  </a:extLst>
                </a:gridCol>
              </a:tblGrid>
              <a:tr h="473529">
                <a:tc>
                  <a:txBody>
                    <a:bodyPr/>
                    <a:lstStyle/>
                    <a:p>
                      <a:endParaRPr lang="en-US" dirty="0"/>
                    </a:p>
                  </a:txBody>
                  <a:tcPr>
                    <a:lnL w="12700" cmpd="sng">
                      <a:solidFill>
                        <a:schemeClr val="accent2">
                          <a:lumMod val="60000"/>
                          <a:lumOff val="40000"/>
                        </a:schemeClr>
                      </a:solidFill>
                      <a:prstDash val="solid"/>
                    </a:lnL>
                    <a:lnR w="12700" cmpd="sng">
                      <a:solidFill>
                        <a:schemeClr val="accent2">
                          <a:lumMod val="60000"/>
                          <a:lumOff val="40000"/>
                        </a:schemeClr>
                      </a:solidFill>
                      <a:prstDash val="solid"/>
                    </a:lnR>
                    <a:lnT w="12700" cmpd="sng">
                      <a:solidFill>
                        <a:schemeClr val="accent2">
                          <a:lumMod val="60000"/>
                          <a:lumOff val="40000"/>
                        </a:schemeClr>
                      </a:solidFill>
                      <a:prstDash val="solid"/>
                    </a:lnT>
                    <a:lnB w="12700" cmpd="sng">
                      <a:solidFill>
                        <a:schemeClr val="accent2">
                          <a:lumMod val="60000"/>
                          <a:lumOff val="40000"/>
                        </a:schemeClr>
                      </a:solidFill>
                      <a:prstDash val="solid"/>
                    </a:lnB>
                    <a:solidFill>
                      <a:schemeClr val="accent2">
                        <a:lumMod val="60000"/>
                        <a:lumOff val="40000"/>
                      </a:schemeClr>
                    </a:solidFill>
                  </a:tcPr>
                </a:tc>
                <a:extLst>
                  <a:ext uri="{0D108BD9-81ED-4DB2-BD59-A6C34878D82A}">
                    <a16:rowId xmlns:a16="http://schemas.microsoft.com/office/drawing/2014/main" val="934377455"/>
                  </a:ext>
                </a:extLst>
              </a:tr>
            </a:tbl>
          </a:graphicData>
        </a:graphic>
      </p:graphicFrame>
    </p:spTree>
    <p:extLst>
      <p:ext uri="{BB962C8B-B14F-4D97-AF65-F5344CB8AC3E}">
        <p14:creationId xmlns:p14="http://schemas.microsoft.com/office/powerpoint/2010/main" val="32140773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p:pic>
      <p:sp>
        <p:nvSpPr>
          <p:cNvPr id="4" name="Title 3">
            <a:extLst>
              <a:ext uri="{FF2B5EF4-FFF2-40B4-BE49-F238E27FC236}">
                <a16:creationId xmlns:a16="http://schemas.microsoft.com/office/drawing/2014/main" id="{2E4FFE8E-5987-44EA-AF65-5CFA15DD7653}"/>
              </a:ext>
            </a:extLst>
          </p:cNvPr>
          <p:cNvSpPr>
            <a:spLocks noGrp="1"/>
          </p:cNvSpPr>
          <p:nvPr>
            <p:ph type="title"/>
          </p:nvPr>
        </p:nvSpPr>
        <p:spPr bwMode="auto">
          <a:xfrm>
            <a:off x="774032" y="336884"/>
            <a:ext cx="10514998" cy="1479026"/>
          </a:xfrm>
        </p:spPr>
        <p:txBody>
          <a:bodyPr>
            <a:normAutofit/>
          </a:bodyPr>
          <a:lstStyle/>
          <a:p>
            <a:pPr algn="ctr"/>
            <a:r>
              <a:rPr lang="en-US" dirty="0"/>
              <a:t>How did the original vs predicted  price values plot look?</a:t>
            </a:r>
            <a:endParaRPr lang="ru-RU" dirty="0"/>
          </a:p>
        </p:txBody>
      </p:sp>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pic>
        <p:nvPicPr>
          <p:cNvPr id="6" name="Picture 5">
            <a:extLst>
              <a:ext uri="{FF2B5EF4-FFF2-40B4-BE49-F238E27FC236}">
                <a16:creationId xmlns:a16="http://schemas.microsoft.com/office/drawing/2014/main" id="{AFDFBDF3-5948-4D71-9C2C-C5917481A7A5}"/>
              </a:ext>
            </a:extLst>
          </p:cNvPr>
          <p:cNvPicPr>
            <a:picLocks noChangeAspect="1"/>
          </p:cNvPicPr>
          <p:nvPr/>
        </p:nvPicPr>
        <p:blipFill>
          <a:blip r:embed="rId3"/>
          <a:stretch>
            <a:fillRect/>
          </a:stretch>
        </p:blipFill>
        <p:spPr>
          <a:xfrm>
            <a:off x="774033" y="1940247"/>
            <a:ext cx="5022610" cy="3101844"/>
          </a:xfrm>
          <a:prstGeom prst="rect">
            <a:avLst/>
          </a:prstGeom>
        </p:spPr>
      </p:pic>
      <p:sp>
        <p:nvSpPr>
          <p:cNvPr id="9" name="TextBox 8">
            <a:extLst>
              <a:ext uri="{FF2B5EF4-FFF2-40B4-BE49-F238E27FC236}">
                <a16:creationId xmlns:a16="http://schemas.microsoft.com/office/drawing/2014/main" id="{CE335CBE-9263-467C-9936-A5C722F57C96}"/>
              </a:ext>
            </a:extLst>
          </p:cNvPr>
          <p:cNvSpPr txBox="1"/>
          <p:nvPr/>
        </p:nvSpPr>
        <p:spPr>
          <a:xfrm>
            <a:off x="3876308" y="5633040"/>
            <a:ext cx="6204857" cy="1077218"/>
          </a:xfrm>
          <a:prstGeom prst="rect">
            <a:avLst/>
          </a:prstGeom>
          <a:noFill/>
        </p:spPr>
        <p:txBody>
          <a:bodyPr wrap="square" rtlCol="0">
            <a:spAutoFit/>
          </a:bodyPr>
          <a:lstStyle/>
          <a:p>
            <a:pPr algn="ctr"/>
            <a:r>
              <a:rPr lang="en-US" sz="3200" b="1" dirty="0">
                <a:solidFill>
                  <a:schemeClr val="tx2"/>
                </a:solidFill>
                <a:latin typeface="Arial Black" panose="020B0A04020102020204" pitchFamily="34" charset="0"/>
              </a:rPr>
              <a:t>The model is performing great!</a:t>
            </a:r>
          </a:p>
        </p:txBody>
      </p:sp>
    </p:spTree>
    <p:extLst>
      <p:ext uri="{BB962C8B-B14F-4D97-AF65-F5344CB8AC3E}">
        <p14:creationId xmlns:p14="http://schemas.microsoft.com/office/powerpoint/2010/main" val="2705749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normAutofit/>
          </a:bodyPr>
          <a:lstStyle/>
          <a:p>
            <a:r>
              <a:rPr lang="en-US" dirty="0"/>
              <a:t>Conclusions</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467226" y="2086332"/>
            <a:ext cx="10262936" cy="48320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A</a:t>
            </a:r>
            <a:r>
              <a:rPr kumimoji="0" lang="en-US" sz="2800" b="1" i="0" u="none" strike="noStrike" kern="1200" cap="none" spc="0" normalizeH="0" baseline="0" noProof="0" dirty="0">
                <a:ln>
                  <a:noFill/>
                </a:ln>
                <a:solidFill>
                  <a:prstClr val="black"/>
                </a:solidFill>
                <a:effectLst/>
                <a:uLnTx/>
                <a:uFillTx/>
                <a:latin typeface="Bahnschrift SemiBold SemiConden" panose="020B0502040204020203" pitchFamily="34" charset="0"/>
                <a:ea typeface="+mn-ea"/>
                <a:cs typeface="+mn-cs"/>
              </a:rPr>
              <a:t> </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total of 15 features were utilized from our original dataset of  20 features.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Even though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sqft_living</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and building grade were important features to the housing price prediction model, the following features did not have as much impact and were eliminated(year,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yr_renovated</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sqft_above</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and sqft_lot15).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Even though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sqft_basement,floors</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and bedrooms were kept as features, they were not found to be high predictors of home price in King County.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The location based features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zipcode</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lat</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long) had a surprisingly large impact on the machine learning models as removing them significantly reduced the model's ability to predict home prices!</a:t>
            </a:r>
          </a:p>
        </p:txBody>
      </p:sp>
      <p:sp>
        <p:nvSpPr>
          <p:cNvPr id="2" name="Slide Number Placeholder 1">
            <a:extLst>
              <a:ext uri="{FF2B5EF4-FFF2-40B4-BE49-F238E27FC236}">
                <a16:creationId xmlns:a16="http://schemas.microsoft.com/office/drawing/2014/main" id="{97FC0424-40B9-486A-B71B-BA76CD90DDF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3353780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Low Angle View of Office Building Against Blue Sky">
            <a:extLst>
              <a:ext uri="{FF2B5EF4-FFF2-40B4-BE49-F238E27FC236}">
                <a16:creationId xmlns:a16="http://schemas.microsoft.com/office/drawing/2014/main" id="{40946D55-3A70-4E32-99AB-8D71063AAEDE}"/>
              </a:ext>
            </a:extLst>
          </p:cNvPr>
          <p:cNvPicPr>
            <a:picLocks noGrp="1" noChangeAspect="1"/>
          </p:cNvPicPr>
          <p:nvPr>
            <p:ph type="pic" sz="quarter" idx="26"/>
          </p:nvPr>
        </p:nvPicPr>
        <p:blipFill rotWithShape="1">
          <a:blip r:embed="rId2"/>
          <a:srcRect l="2749" r="2749"/>
          <a:stretch/>
        </p:blipFill>
        <p:spPr/>
      </p:pic>
      <p:sp>
        <p:nvSpPr>
          <p:cNvPr id="2" name="Title 1">
            <a:extLst>
              <a:ext uri="{FF2B5EF4-FFF2-40B4-BE49-F238E27FC236}">
                <a16:creationId xmlns:a16="http://schemas.microsoft.com/office/drawing/2014/main" id="{D110F751-9975-4653-9855-BA1C7499B75F}"/>
              </a:ext>
            </a:extLst>
          </p:cNvPr>
          <p:cNvSpPr>
            <a:spLocks noGrp="1"/>
          </p:cNvSpPr>
          <p:nvPr>
            <p:ph type="title"/>
          </p:nvPr>
        </p:nvSpPr>
        <p:spPr/>
        <p:txBody>
          <a:bodyPr/>
          <a:lstStyle/>
          <a:p>
            <a:r>
              <a:rPr lang="en-US" sz="5400" dirty="0"/>
              <a:t>THANK</a:t>
            </a:r>
            <a:br>
              <a:rPr lang="en-US" dirty="0"/>
            </a:br>
            <a:r>
              <a:rPr lang="en-US" dirty="0"/>
              <a:t>YOU!</a:t>
            </a:r>
            <a:endParaRPr lang="ru-RU" dirty="0"/>
          </a:p>
        </p:txBody>
      </p:sp>
      <p:sp>
        <p:nvSpPr>
          <p:cNvPr id="3" name="Text Placeholder 2">
            <a:extLst>
              <a:ext uri="{FF2B5EF4-FFF2-40B4-BE49-F238E27FC236}">
                <a16:creationId xmlns:a16="http://schemas.microsoft.com/office/drawing/2014/main" id="{83BBFE92-CA4F-4673-B4D5-7FFF88E819E8}"/>
              </a:ext>
            </a:extLst>
          </p:cNvPr>
          <p:cNvSpPr>
            <a:spLocks noGrp="1"/>
          </p:cNvSpPr>
          <p:nvPr>
            <p:ph type="body" sz="quarter" idx="13"/>
          </p:nvPr>
        </p:nvSpPr>
        <p:spPr>
          <a:xfrm>
            <a:off x="368968" y="529390"/>
            <a:ext cx="7315200" cy="4716378"/>
          </a:xfrm>
        </p:spPr>
        <p:txBody>
          <a:bodyPr/>
          <a:lstStyle/>
          <a:p>
            <a:pPr algn="l"/>
            <a:r>
              <a:rPr lang="en-US" sz="4800" b="1" dirty="0"/>
              <a:t>In </a:t>
            </a:r>
            <a:r>
              <a:rPr lang="en-US" sz="4800" b="1" dirty="0" err="1"/>
              <a:t>conclusion:"There</a:t>
            </a:r>
            <a:r>
              <a:rPr lang="en-US" sz="4800" b="1" dirty="0"/>
              <a:t> are three things that matter in property: </a:t>
            </a:r>
            <a:r>
              <a:rPr lang="en-US" sz="4800" b="1" dirty="0" err="1"/>
              <a:t>Location,Location</a:t>
            </a:r>
            <a:r>
              <a:rPr lang="en-US" sz="4800" b="1" dirty="0"/>
              <a:t>, Location!"-quote by Harold Samuel</a:t>
            </a:r>
          </a:p>
          <a:p>
            <a:pPr algn="l"/>
            <a:br>
              <a:rPr lang="en-US" dirty="0"/>
            </a:br>
            <a:endParaRPr lang="ru-RU" dirty="0"/>
          </a:p>
        </p:txBody>
      </p:sp>
      <p:sp>
        <p:nvSpPr>
          <p:cNvPr id="9" name="Text Placeholder 8">
            <a:extLst>
              <a:ext uri="{FF2B5EF4-FFF2-40B4-BE49-F238E27FC236}">
                <a16:creationId xmlns:a16="http://schemas.microsoft.com/office/drawing/2014/main" id="{AE673424-1521-4ECB-BC19-D062786A9ED3}"/>
              </a:ext>
            </a:extLst>
          </p:cNvPr>
          <p:cNvSpPr>
            <a:spLocks noGrp="1"/>
          </p:cNvSpPr>
          <p:nvPr>
            <p:ph type="body" sz="quarter" idx="25"/>
          </p:nvPr>
        </p:nvSpPr>
        <p:spPr>
          <a:xfrm>
            <a:off x="8454189" y="5566610"/>
            <a:ext cx="3013917" cy="561474"/>
          </a:xfrm>
        </p:spPr>
        <p:txBody>
          <a:bodyPr/>
          <a:lstStyle/>
          <a:p>
            <a:r>
              <a:rPr lang="en-US" sz="2400" dirty="0"/>
              <a:t> By: </a:t>
            </a:r>
            <a:r>
              <a:rPr lang="en-US" sz="2400" dirty="0" err="1"/>
              <a:t>Roshnee</a:t>
            </a:r>
            <a:r>
              <a:rPr lang="en-US" sz="2400" dirty="0"/>
              <a:t> </a:t>
            </a:r>
            <a:r>
              <a:rPr lang="en-US" sz="2400" dirty="0" err="1"/>
              <a:t>Raval</a:t>
            </a:r>
            <a:endParaRPr lang="ru-RU" sz="2400" dirty="0"/>
          </a:p>
        </p:txBody>
      </p:sp>
      <p:sp>
        <p:nvSpPr>
          <p:cNvPr id="11" name="Text Placeholder 10">
            <a:extLst>
              <a:ext uri="{FF2B5EF4-FFF2-40B4-BE49-F238E27FC236}">
                <a16:creationId xmlns:a16="http://schemas.microsoft.com/office/drawing/2014/main" id="{68378F79-381B-497D-98AD-6F3D0CA6767D}"/>
              </a:ext>
            </a:extLst>
          </p:cNvPr>
          <p:cNvSpPr>
            <a:spLocks noGrp="1"/>
          </p:cNvSpPr>
          <p:nvPr>
            <p:ph type="body" sz="quarter" idx="23"/>
          </p:nvPr>
        </p:nvSpPr>
        <p:spPr>
          <a:xfrm>
            <a:off x="7427494" y="529389"/>
            <a:ext cx="3529263" cy="444123"/>
          </a:xfrm>
        </p:spPr>
        <p:txBody>
          <a:bodyPr/>
          <a:lstStyle/>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14201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normAutofit/>
          </a:bodyPr>
          <a:lstStyle/>
          <a:p>
            <a:r>
              <a:rPr lang="en-US" dirty="0"/>
              <a:t>References:</a:t>
            </a:r>
          </a:p>
        </p:txBody>
      </p:sp>
      <p:sp>
        <p:nvSpPr>
          <p:cNvPr id="2" name="Slide Number Placeholder 1">
            <a:extLst>
              <a:ext uri="{FF2B5EF4-FFF2-40B4-BE49-F238E27FC236}">
                <a16:creationId xmlns:a16="http://schemas.microsoft.com/office/drawing/2014/main" id="{97FC0424-40B9-486A-B71B-BA76CD90DDF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3" name="TextBox 2">
            <a:extLst>
              <a:ext uri="{FF2B5EF4-FFF2-40B4-BE49-F238E27FC236}">
                <a16:creationId xmlns:a16="http://schemas.microsoft.com/office/drawing/2014/main" id="{D469B921-BBE8-472B-9A71-545165F59B4B}"/>
              </a:ext>
            </a:extLst>
          </p:cNvPr>
          <p:cNvSpPr txBox="1"/>
          <p:nvPr/>
        </p:nvSpPr>
        <p:spPr>
          <a:xfrm>
            <a:off x="5421086" y="384879"/>
            <a:ext cx="6106885" cy="1200329"/>
          </a:xfrm>
          <a:prstGeom prst="rect">
            <a:avLst/>
          </a:prstGeom>
          <a:noFill/>
        </p:spPr>
        <p:txBody>
          <a:bodyPr wrap="square" rtlCol="0">
            <a:spAutoFit/>
          </a:bodyPr>
          <a:lstStyle/>
          <a:p>
            <a:r>
              <a:rPr lang="en-US" sz="3600" b="1" dirty="0">
                <a:solidFill>
                  <a:schemeClr val="bg1"/>
                </a:solidFill>
                <a:latin typeface="Arial Black" panose="020B0A04020102020204" pitchFamily="34" charset="0"/>
              </a:rPr>
              <a:t>Springboard Mentor: Harsh Vardhan Singh</a:t>
            </a:r>
          </a:p>
        </p:txBody>
      </p:sp>
      <p:sp>
        <p:nvSpPr>
          <p:cNvPr id="5" name="TextBox 4">
            <a:extLst>
              <a:ext uri="{FF2B5EF4-FFF2-40B4-BE49-F238E27FC236}">
                <a16:creationId xmlns:a16="http://schemas.microsoft.com/office/drawing/2014/main" id="{DA089112-6690-40CF-B789-860293276F5D}"/>
              </a:ext>
            </a:extLst>
          </p:cNvPr>
          <p:cNvSpPr txBox="1"/>
          <p:nvPr/>
        </p:nvSpPr>
        <p:spPr>
          <a:xfrm>
            <a:off x="359229" y="2237014"/>
            <a:ext cx="10564585" cy="6463308"/>
          </a:xfrm>
          <a:prstGeom prst="rect">
            <a:avLst/>
          </a:prstGeom>
          <a:noFill/>
        </p:spPr>
        <p:txBody>
          <a:bodyPr wrap="square" rtlCol="0">
            <a:spAutoFit/>
          </a:bodyPr>
          <a:lstStyle/>
          <a:p>
            <a:r>
              <a:rPr lang="en-US" dirty="0">
                <a:solidFill>
                  <a:schemeClr val="tx2"/>
                </a:solidFill>
                <a:latin typeface="Bahnschrift SemiBold" panose="020B0502040204020203" pitchFamily="34" charset="0"/>
                <a:hlinkClick r:id="rId2">
                  <a:extLst>
                    <a:ext uri="{A12FA001-AC4F-418D-AE19-62706E023703}">
                      <ahyp:hlinkClr xmlns:ahyp="http://schemas.microsoft.com/office/drawing/2018/hyperlinkcolor" val="tx"/>
                    </a:ext>
                  </a:extLst>
                </a:hlinkClick>
              </a:rPr>
              <a:t>[1] https://www.kaggle.com/harlfoxem/housesalesprediction</a:t>
            </a:r>
            <a:endParaRPr lang="en-US" dirty="0">
              <a:solidFill>
                <a:schemeClr val="tx2"/>
              </a:solidFill>
              <a:latin typeface="Bahnschrift SemiBold" panose="020B0502040204020203" pitchFamily="34" charset="0"/>
            </a:endParaRPr>
          </a:p>
          <a:p>
            <a:r>
              <a:rPr lang="en-US" dirty="0">
                <a:solidFill>
                  <a:schemeClr val="tx2"/>
                </a:solidFill>
                <a:latin typeface="Bahnschrift SemiBold" panose="020B0502040204020203" pitchFamily="34" charset="0"/>
                <a:hlinkClick r:id="rId3">
                  <a:extLst>
                    <a:ext uri="{A12FA001-AC4F-418D-AE19-62706E023703}">
                      <ahyp:hlinkClr xmlns:ahyp="http://schemas.microsoft.com/office/drawing/2018/hyperlinkcolor" val="tx"/>
                    </a:ext>
                  </a:extLst>
                </a:hlinkClick>
              </a:rPr>
              <a:t>[2]https://www.seattletimes.com/business/real-estate/seattle-area-home-prices-drop-to-lowest-point-in-two-years-down-116000-since-last-spring/</a:t>
            </a:r>
            <a:endParaRPr lang="en-US" dirty="0">
              <a:solidFill>
                <a:schemeClr val="tx2"/>
              </a:solidFill>
              <a:latin typeface="Bahnschrift SemiBold" panose="020B0502040204020203" pitchFamily="34" charset="0"/>
            </a:endParaRPr>
          </a:p>
          <a:p>
            <a:r>
              <a:rPr lang="en-US" dirty="0">
                <a:solidFill>
                  <a:schemeClr val="tx2"/>
                </a:solidFill>
                <a:latin typeface="Bahnschrift SemiBold" panose="020B0502040204020203" pitchFamily="34" charset="0"/>
                <a:hlinkClick r:id="rId4">
                  <a:extLst>
                    <a:ext uri="{A12FA001-AC4F-418D-AE19-62706E023703}">
                      <ahyp:hlinkClr xmlns:ahyp="http://schemas.microsoft.com/office/drawing/2018/hyperlinkcolor" val="tx"/>
                    </a:ext>
                  </a:extLst>
                </a:hlinkClick>
              </a:rPr>
              <a:t>[3]https://www.forbes.com/sites/alyyale/2018/12/06/2019-real-estate-forecast-what-home-buyers-sellers-and-investors-can-expect/</a:t>
            </a:r>
            <a:endParaRPr lang="ru-RU" dirty="0">
              <a:solidFill>
                <a:schemeClr val="tx2"/>
              </a:solidFill>
              <a:latin typeface="Bahnschrift SemiBold" panose="020B0502040204020203" pitchFamily="34" charset="0"/>
            </a:endParaRPr>
          </a:p>
          <a:p>
            <a:r>
              <a:rPr lang="en-US" dirty="0">
                <a:solidFill>
                  <a:schemeClr val="tx2"/>
                </a:solidFill>
                <a:latin typeface="Bahnschrift SemiBold" panose="020B0502040204020203" pitchFamily="34" charset="0"/>
              </a:rPr>
              <a:t>[4]https://www.nytimes.com/2016/06/04/upshot/houses-keep-getting-bigger-even-as-families-get-smaller.html)</a:t>
            </a:r>
          </a:p>
          <a:p>
            <a:r>
              <a:rPr lang="en-US" dirty="0">
                <a:solidFill>
                  <a:schemeClr val="tx2"/>
                </a:solidFill>
                <a:latin typeface="Bahnschrift SemiBold" panose="020B0502040204020203" pitchFamily="34" charset="0"/>
              </a:rPr>
              <a:t>[5]https://www.doityourself.com/stry/the-extra-costs-of-2-story-homes</a:t>
            </a:r>
          </a:p>
          <a:p>
            <a:r>
              <a:rPr lang="en-US" b="1" u="sng" dirty="0">
                <a:solidFill>
                  <a:schemeClr val="tx2"/>
                </a:solidFill>
                <a:latin typeface="Bahnschrift SemiBold" panose="020B0502040204020203" pitchFamily="34" charset="0"/>
                <a:hlinkClick r:id="rId5">
                  <a:extLst>
                    <a:ext uri="{A12FA001-AC4F-418D-AE19-62706E023703}">
                      <ahyp:hlinkClr xmlns:ahyp="http://schemas.microsoft.com/office/drawing/2018/hyperlinkcolor" val="tx"/>
                    </a:ext>
                  </a:extLst>
                </a:hlinkClick>
              </a:rPr>
              <a:t>[6]https://magazine.realtor/daily-news/2016/08/08/one-vs-two-story-homes-which-dominates</a:t>
            </a:r>
            <a:endParaRPr lang="en-US" b="1" u="sng" dirty="0">
              <a:solidFill>
                <a:schemeClr val="tx2"/>
              </a:solidFill>
              <a:latin typeface="Bahnschrift SemiBold" panose="020B0502040204020203" pitchFamily="34" charset="0"/>
            </a:endParaRPr>
          </a:p>
          <a:p>
            <a:r>
              <a:rPr lang="en-US" b="1" u="sng" dirty="0">
                <a:solidFill>
                  <a:schemeClr val="tx2"/>
                </a:solidFill>
                <a:latin typeface="Bahnschrift SemiBold" panose="020B0502040204020203" pitchFamily="34" charset="0"/>
                <a:hlinkClick r:id="rId6">
                  <a:extLst>
                    <a:ext uri="{A12FA001-AC4F-418D-AE19-62706E023703}">
                      <ahyp:hlinkClr xmlns:ahyp="http://schemas.microsoft.com/office/drawing/2018/hyperlinkcolor" val="tx"/>
                    </a:ext>
                  </a:extLst>
                </a:hlinkClick>
              </a:rPr>
              <a:t>[7]https://www.boardandvellum.com/blog/cost-of-construction-in-seattle/</a:t>
            </a:r>
            <a:endParaRPr lang="en-US" b="1" u="sng" dirty="0">
              <a:solidFill>
                <a:schemeClr val="tx2"/>
              </a:solidFill>
              <a:latin typeface="Bahnschrift SemiBold" panose="020B0502040204020203" pitchFamily="34" charset="0"/>
            </a:endParaRPr>
          </a:p>
          <a:p>
            <a:r>
              <a:rPr lang="en-US" b="1" u="sng" dirty="0">
                <a:solidFill>
                  <a:schemeClr val="tx2"/>
                </a:solidFill>
                <a:latin typeface="Bahnschrift SemiBold" panose="020B0502040204020203" pitchFamily="34" charset="0"/>
              </a:rPr>
              <a:t>[8]https://kingcounty.gov/~/media/depts/dnrp/solidwaste/ecoconsumer/documents/SeattleTimes_2013-07-26.ashx?la=en</a:t>
            </a:r>
          </a:p>
          <a:p>
            <a:r>
              <a:rPr lang="en-US" b="1" u="sng" dirty="0">
                <a:solidFill>
                  <a:schemeClr val="tx2"/>
                </a:solidFill>
                <a:latin typeface="Bahnschrift SemiBold" panose="020B0502040204020203" pitchFamily="34" charset="0"/>
                <a:hlinkClick r:id="rId7">
                  <a:extLst>
                    <a:ext uri="{A12FA001-AC4F-418D-AE19-62706E023703}">
                      <ahyp:hlinkClr xmlns:ahyp="http://schemas.microsoft.com/office/drawing/2018/hyperlinkcolor" val="tx"/>
                    </a:ext>
                  </a:extLst>
                </a:hlinkClick>
              </a:rPr>
              <a:t>[9]https://www.seattletimes.com/business/real-estate/why-are-seattle-area-home-prices-so-high/</a:t>
            </a:r>
            <a:endParaRPr lang="en-US" b="1" u="sng" dirty="0">
              <a:solidFill>
                <a:schemeClr val="tx2"/>
              </a:solidFill>
              <a:latin typeface="Bahnschrift SemiBold" panose="020B0502040204020203" pitchFamily="34" charset="0"/>
            </a:endParaRPr>
          </a:p>
          <a:p>
            <a:r>
              <a:rPr lang="en-US" b="1" u="sng" dirty="0">
                <a:solidFill>
                  <a:schemeClr val="tx2"/>
                </a:solidFill>
                <a:latin typeface="Bahnschrift SemiBold" panose="020B0502040204020203" pitchFamily="34" charset="0"/>
              </a:rPr>
              <a:t>[10]https://gismaps.kingcounty.gov/iMap/</a:t>
            </a:r>
          </a:p>
          <a:p>
            <a:endParaRPr lang="en-US" b="1" u="sng" dirty="0"/>
          </a:p>
          <a:p>
            <a:endParaRPr lang="en-US" b="1" dirty="0"/>
          </a:p>
          <a:p>
            <a:endParaRPr lang="en-US" b="1" u="sng" dirty="0">
              <a:solidFill>
                <a:schemeClr val="tx2"/>
              </a:solidFill>
            </a:endParaRPr>
          </a:p>
          <a:p>
            <a:endParaRPr lang="en-US" b="1" u="sng" dirty="0">
              <a:solidFill>
                <a:schemeClr val="tx2"/>
              </a:solidFill>
            </a:endParaRPr>
          </a:p>
          <a:p>
            <a:endParaRPr lang="en-US" b="1" u="sng" dirty="0"/>
          </a:p>
          <a:p>
            <a:endParaRPr lang="en-US" b="1" dirty="0"/>
          </a:p>
          <a:p>
            <a:endParaRPr lang="en-US" b="1" dirty="0"/>
          </a:p>
          <a:p>
            <a:endParaRPr lang="en-US" dirty="0">
              <a:solidFill>
                <a:schemeClr val="tx2"/>
              </a:solidFill>
            </a:endParaRPr>
          </a:p>
          <a:p>
            <a:endParaRPr lang="en-US" dirty="0">
              <a:solidFill>
                <a:schemeClr val="tx2"/>
              </a:solidFill>
            </a:endParaRPr>
          </a:p>
        </p:txBody>
      </p:sp>
    </p:spTree>
    <p:extLst>
      <p:ext uri="{BB962C8B-B14F-4D97-AF65-F5344CB8AC3E}">
        <p14:creationId xmlns:p14="http://schemas.microsoft.com/office/powerpoint/2010/main" val="59582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774032" y="1033272"/>
            <a:ext cx="10706768" cy="782638"/>
          </a:xfrm>
        </p:spPr>
        <p:txBody>
          <a:bodyPr>
            <a:normAutofit fontScale="90000"/>
          </a:bodyPr>
          <a:lstStyle/>
          <a:p>
            <a:pPr algn="ctr"/>
            <a:r>
              <a:rPr lang="en-US" dirty="0"/>
              <a:t>What are the features used in house price prediction?</a:t>
            </a:r>
            <a:endParaRPr lang="ru-RU" dirty="0"/>
          </a:p>
        </p:txBody>
      </p:sp>
      <p:sp>
        <p:nvSpPr>
          <p:cNvPr id="9" name="Text Placeholder 8">
            <a:extLst>
              <a:ext uri="{FF2B5EF4-FFF2-40B4-BE49-F238E27FC236}">
                <a16:creationId xmlns:a16="http://schemas.microsoft.com/office/drawing/2014/main" id="{0658B4B7-2667-479D-90A8-706DAAA9ADB9}"/>
              </a:ext>
            </a:extLst>
          </p:cNvPr>
          <p:cNvSpPr>
            <a:spLocks noGrp="1"/>
          </p:cNvSpPr>
          <p:nvPr>
            <p:ph type="body" sz="quarter" idx="13"/>
          </p:nvPr>
        </p:nvSpPr>
        <p:spPr bwMode="grayWhite"/>
        <p:txBody>
          <a:bodyPr>
            <a:normAutofit/>
          </a:bodyPr>
          <a:lstStyle/>
          <a:p>
            <a:pPr algn="ctr"/>
            <a:r>
              <a:rPr lang="en-US" sz="4000" dirty="0"/>
              <a:t>Target variable: Price</a:t>
            </a:r>
            <a:endParaRPr lang="ru-RU" sz="4000" dirty="0"/>
          </a:p>
        </p:txBody>
      </p:sp>
      <p:sp>
        <p:nvSpPr>
          <p:cNvPr id="4" name="Text Placeholder 3">
            <a:extLst>
              <a:ext uri="{FF2B5EF4-FFF2-40B4-BE49-F238E27FC236}">
                <a16:creationId xmlns:a16="http://schemas.microsoft.com/office/drawing/2014/main" id="{DCA4BA4B-DB5E-418C-8309-2ED941800B3E}"/>
              </a:ext>
            </a:extLst>
          </p:cNvPr>
          <p:cNvSpPr>
            <a:spLocks noGrp="1"/>
          </p:cNvSpPr>
          <p:nvPr>
            <p:ph type="body" idx="1"/>
          </p:nvPr>
        </p:nvSpPr>
        <p:spPr bwMode="grayWhite">
          <a:xfrm rot="20064046">
            <a:off x="182646" y="2929856"/>
            <a:ext cx="2018827" cy="432055"/>
          </a:xfrm>
        </p:spPr>
        <p:txBody>
          <a:bodyPr/>
          <a:lstStyle/>
          <a:p>
            <a:r>
              <a:rPr lang="en-US" dirty="0"/>
              <a:t>Latitude</a:t>
            </a:r>
            <a:endParaRPr lang="ru-RU" dirty="0"/>
          </a:p>
        </p:txBody>
      </p:sp>
      <p:sp>
        <p:nvSpPr>
          <p:cNvPr id="6" name="Text Placeholder 5">
            <a:extLst>
              <a:ext uri="{FF2B5EF4-FFF2-40B4-BE49-F238E27FC236}">
                <a16:creationId xmlns:a16="http://schemas.microsoft.com/office/drawing/2014/main" id="{FA6EDE3F-FD3C-4A2C-837A-5B3420BD5E75}"/>
              </a:ext>
            </a:extLst>
          </p:cNvPr>
          <p:cNvSpPr>
            <a:spLocks noGrp="1"/>
          </p:cNvSpPr>
          <p:nvPr>
            <p:ph type="body" sz="quarter" idx="20"/>
          </p:nvPr>
        </p:nvSpPr>
        <p:spPr bwMode="grayWhite">
          <a:xfrm rot="1324417">
            <a:off x="731788" y="5564402"/>
            <a:ext cx="1842069" cy="665713"/>
          </a:xfrm>
        </p:spPr>
        <p:txBody>
          <a:bodyPr>
            <a:noAutofit/>
          </a:bodyPr>
          <a:lstStyle/>
          <a:p>
            <a:pPr marL="0" indent="0">
              <a:lnSpc>
                <a:spcPct val="110000"/>
              </a:lnSpc>
              <a:buNone/>
            </a:pPr>
            <a:r>
              <a:rPr lang="en-US" sz="2800" b="1" dirty="0">
                <a:solidFill>
                  <a:srgbClr val="92D050"/>
                </a:solidFill>
              </a:rPr>
              <a:t>Grade</a:t>
            </a:r>
          </a:p>
        </p:txBody>
      </p:sp>
      <p:sp>
        <p:nvSpPr>
          <p:cNvPr id="5" name="Text Placeholder 4">
            <a:extLst>
              <a:ext uri="{FF2B5EF4-FFF2-40B4-BE49-F238E27FC236}">
                <a16:creationId xmlns:a16="http://schemas.microsoft.com/office/drawing/2014/main" id="{A92CB9BD-51FF-4C3D-BDD7-A004B05B152F}"/>
              </a:ext>
            </a:extLst>
          </p:cNvPr>
          <p:cNvSpPr>
            <a:spLocks noGrp="1"/>
          </p:cNvSpPr>
          <p:nvPr>
            <p:ph type="body" idx="18"/>
          </p:nvPr>
        </p:nvSpPr>
        <p:spPr bwMode="grayWhite">
          <a:xfrm rot="1653886">
            <a:off x="9252682" y="2992085"/>
            <a:ext cx="2169471" cy="436915"/>
          </a:xfrm>
        </p:spPr>
        <p:txBody>
          <a:bodyPr/>
          <a:lstStyle/>
          <a:p>
            <a:r>
              <a:rPr lang="en-US" dirty="0"/>
              <a:t>Longitude</a:t>
            </a:r>
            <a:endParaRPr lang="ru-RU" dirty="0"/>
          </a:p>
        </p:txBody>
      </p:sp>
      <p:sp>
        <p:nvSpPr>
          <p:cNvPr id="7" name="Text Placeholder 6">
            <a:extLst>
              <a:ext uri="{FF2B5EF4-FFF2-40B4-BE49-F238E27FC236}">
                <a16:creationId xmlns:a16="http://schemas.microsoft.com/office/drawing/2014/main" id="{22D6EF90-B98E-4EA6-8AA1-185EE8D4BD25}"/>
              </a:ext>
            </a:extLst>
          </p:cNvPr>
          <p:cNvSpPr>
            <a:spLocks noGrp="1"/>
          </p:cNvSpPr>
          <p:nvPr>
            <p:ph type="body" sz="quarter" idx="21"/>
          </p:nvPr>
        </p:nvSpPr>
        <p:spPr bwMode="grayWhite">
          <a:xfrm rot="19252512">
            <a:off x="9372913" y="5691450"/>
            <a:ext cx="1957223" cy="467363"/>
          </a:xfrm>
        </p:spPr>
        <p:txBody>
          <a:bodyPr>
            <a:noAutofit/>
          </a:bodyPr>
          <a:lstStyle/>
          <a:p>
            <a:pPr marL="0" indent="0">
              <a:lnSpc>
                <a:spcPct val="100000"/>
              </a:lnSpc>
              <a:buNone/>
            </a:pPr>
            <a:r>
              <a:rPr lang="en-US" sz="2400" b="1" dirty="0">
                <a:solidFill>
                  <a:srgbClr val="92D050"/>
                </a:solidFill>
              </a:rPr>
              <a:t>Bathrooms</a:t>
            </a:r>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a:xfrm>
            <a:off x="11480799" y="5977467"/>
            <a:ext cx="575733" cy="78263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11" name="TextBox 10">
            <a:extLst>
              <a:ext uri="{FF2B5EF4-FFF2-40B4-BE49-F238E27FC236}">
                <a16:creationId xmlns:a16="http://schemas.microsoft.com/office/drawing/2014/main" id="{2203F34F-CE5C-4739-91E4-7ABF9414FCA2}"/>
              </a:ext>
            </a:extLst>
          </p:cNvPr>
          <p:cNvSpPr txBox="1"/>
          <p:nvPr/>
        </p:nvSpPr>
        <p:spPr>
          <a:xfrm>
            <a:off x="8598221" y="4562890"/>
            <a:ext cx="181327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2D050"/>
                </a:solidFill>
                <a:effectLst/>
                <a:uLnTx/>
                <a:uFillTx/>
                <a:latin typeface="Lucida Grande"/>
                <a:ea typeface="+mn-ea"/>
                <a:cs typeface="+mn-cs"/>
              </a:rPr>
              <a:t>Bedrooms</a:t>
            </a:r>
          </a:p>
        </p:txBody>
      </p:sp>
      <p:sp>
        <p:nvSpPr>
          <p:cNvPr id="12" name="TextBox 11">
            <a:extLst>
              <a:ext uri="{FF2B5EF4-FFF2-40B4-BE49-F238E27FC236}">
                <a16:creationId xmlns:a16="http://schemas.microsoft.com/office/drawing/2014/main" id="{0971982E-8B49-4022-A55F-B70F3D2F5485}"/>
              </a:ext>
            </a:extLst>
          </p:cNvPr>
          <p:cNvSpPr txBox="1"/>
          <p:nvPr/>
        </p:nvSpPr>
        <p:spPr>
          <a:xfrm>
            <a:off x="2792212" y="3429000"/>
            <a:ext cx="18420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B0F0"/>
                </a:solidFill>
                <a:effectLst/>
                <a:uLnTx/>
                <a:uFillTx/>
                <a:latin typeface="Lucida Grande"/>
                <a:ea typeface="+mn-ea"/>
                <a:cs typeface="+mn-cs"/>
              </a:rPr>
              <a:t>Sqft_living</a:t>
            </a:r>
            <a:endParaRPr kumimoji="0" lang="en-US" sz="2400" b="1" i="0" u="none" strike="noStrike" kern="1200" cap="none" spc="0" normalizeH="0" baseline="0" noProof="0" dirty="0">
              <a:ln>
                <a:noFill/>
              </a:ln>
              <a:solidFill>
                <a:srgbClr val="00B0F0"/>
              </a:solidFill>
              <a:effectLst/>
              <a:uLnTx/>
              <a:uFillTx/>
              <a:latin typeface="Lucida Grande"/>
              <a:ea typeface="+mn-ea"/>
              <a:cs typeface="+mn-cs"/>
            </a:endParaRPr>
          </a:p>
        </p:txBody>
      </p:sp>
      <p:sp>
        <p:nvSpPr>
          <p:cNvPr id="13" name="TextBox 12">
            <a:extLst>
              <a:ext uri="{FF2B5EF4-FFF2-40B4-BE49-F238E27FC236}">
                <a16:creationId xmlns:a16="http://schemas.microsoft.com/office/drawing/2014/main" id="{7D80D951-E69E-45EF-8AA4-1144DBE20EA4}"/>
              </a:ext>
            </a:extLst>
          </p:cNvPr>
          <p:cNvSpPr txBox="1"/>
          <p:nvPr/>
        </p:nvSpPr>
        <p:spPr>
          <a:xfrm>
            <a:off x="5401733" y="3582200"/>
            <a:ext cx="914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Lucida Grande"/>
                <a:ea typeface="+mn-ea"/>
                <a:cs typeface="+mn-cs"/>
              </a:rPr>
              <a:t>view</a:t>
            </a:r>
          </a:p>
        </p:txBody>
      </p:sp>
      <p:sp>
        <p:nvSpPr>
          <p:cNvPr id="15" name="TextBox 14">
            <a:extLst>
              <a:ext uri="{FF2B5EF4-FFF2-40B4-BE49-F238E27FC236}">
                <a16:creationId xmlns:a16="http://schemas.microsoft.com/office/drawing/2014/main" id="{1746AF20-E688-4D42-89B4-47FA71995057}"/>
              </a:ext>
            </a:extLst>
          </p:cNvPr>
          <p:cNvSpPr txBox="1"/>
          <p:nvPr/>
        </p:nvSpPr>
        <p:spPr>
          <a:xfrm>
            <a:off x="6790267" y="3149600"/>
            <a:ext cx="18420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Lucida Grande"/>
                <a:ea typeface="+mn-ea"/>
                <a:cs typeface="+mn-cs"/>
              </a:rPr>
              <a:t>waterfront</a:t>
            </a:r>
          </a:p>
        </p:txBody>
      </p:sp>
      <p:sp>
        <p:nvSpPr>
          <p:cNvPr id="16" name="TextBox 15">
            <a:extLst>
              <a:ext uri="{FF2B5EF4-FFF2-40B4-BE49-F238E27FC236}">
                <a16:creationId xmlns:a16="http://schemas.microsoft.com/office/drawing/2014/main" id="{0CA5A50D-D0D9-4CFC-B7D7-FCE8296B3806}"/>
              </a:ext>
            </a:extLst>
          </p:cNvPr>
          <p:cNvSpPr txBox="1"/>
          <p:nvPr/>
        </p:nvSpPr>
        <p:spPr>
          <a:xfrm rot="1810420">
            <a:off x="9415008" y="3858012"/>
            <a:ext cx="14175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B0F0"/>
                </a:solidFill>
                <a:effectLst/>
                <a:uLnTx/>
                <a:uFillTx/>
                <a:latin typeface="Lucida Grande"/>
                <a:ea typeface="+mn-ea"/>
                <a:cs typeface="+mn-cs"/>
              </a:rPr>
              <a:t>Sqft_lot</a:t>
            </a:r>
            <a:endParaRPr kumimoji="0" lang="en-US" sz="2400" b="1" i="0" u="none" strike="noStrike" kern="1200" cap="none" spc="0" normalizeH="0" baseline="0" noProof="0" dirty="0">
              <a:ln>
                <a:noFill/>
              </a:ln>
              <a:solidFill>
                <a:srgbClr val="00B0F0"/>
              </a:solidFill>
              <a:effectLst/>
              <a:uLnTx/>
              <a:uFillTx/>
              <a:latin typeface="Lucida Grande"/>
              <a:ea typeface="+mn-ea"/>
              <a:cs typeface="+mn-cs"/>
            </a:endParaRPr>
          </a:p>
        </p:txBody>
      </p:sp>
      <p:sp>
        <p:nvSpPr>
          <p:cNvPr id="18" name="TextBox 17">
            <a:extLst>
              <a:ext uri="{FF2B5EF4-FFF2-40B4-BE49-F238E27FC236}">
                <a16:creationId xmlns:a16="http://schemas.microsoft.com/office/drawing/2014/main" id="{B6A1348C-EE63-4546-ADBE-2DBBBA8511F1}"/>
              </a:ext>
            </a:extLst>
          </p:cNvPr>
          <p:cNvSpPr txBox="1"/>
          <p:nvPr/>
        </p:nvSpPr>
        <p:spPr>
          <a:xfrm rot="20050635">
            <a:off x="801828" y="4013626"/>
            <a:ext cx="17019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Lucida Grande"/>
                <a:ea typeface="+mn-ea"/>
                <a:cs typeface="+mn-cs"/>
              </a:rPr>
              <a:t>Sqft_lot15</a:t>
            </a:r>
          </a:p>
        </p:txBody>
      </p:sp>
      <p:sp>
        <p:nvSpPr>
          <p:cNvPr id="19" name="TextBox 18">
            <a:extLst>
              <a:ext uri="{FF2B5EF4-FFF2-40B4-BE49-F238E27FC236}">
                <a16:creationId xmlns:a16="http://schemas.microsoft.com/office/drawing/2014/main" id="{E2CA07F3-32EF-4703-96A0-8D40676C5ECC}"/>
              </a:ext>
            </a:extLst>
          </p:cNvPr>
          <p:cNvSpPr txBox="1"/>
          <p:nvPr/>
        </p:nvSpPr>
        <p:spPr>
          <a:xfrm>
            <a:off x="1998133" y="4668951"/>
            <a:ext cx="98213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2D050"/>
                </a:solidFill>
                <a:effectLst/>
                <a:uLnTx/>
                <a:uFillTx/>
                <a:latin typeface="Lucida Grande"/>
                <a:ea typeface="+mn-ea"/>
                <a:cs typeface="+mn-cs"/>
              </a:rPr>
              <a:t>date</a:t>
            </a:r>
          </a:p>
        </p:txBody>
      </p:sp>
      <p:sp>
        <p:nvSpPr>
          <p:cNvPr id="20" name="TextBox 19">
            <a:extLst>
              <a:ext uri="{FF2B5EF4-FFF2-40B4-BE49-F238E27FC236}">
                <a16:creationId xmlns:a16="http://schemas.microsoft.com/office/drawing/2014/main" id="{2AB3FE34-234C-4A0A-93C0-2C25E536210C}"/>
              </a:ext>
            </a:extLst>
          </p:cNvPr>
          <p:cNvSpPr txBox="1"/>
          <p:nvPr/>
        </p:nvSpPr>
        <p:spPr>
          <a:xfrm rot="19867830">
            <a:off x="7228469" y="3879661"/>
            <a:ext cx="17284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2D050"/>
                </a:solidFill>
                <a:effectLst/>
                <a:uLnTx/>
                <a:uFillTx/>
                <a:latin typeface="Lucida Grande"/>
                <a:ea typeface="+mn-ea"/>
                <a:cs typeface="+mn-cs"/>
              </a:rPr>
              <a:t>floors</a:t>
            </a:r>
          </a:p>
        </p:txBody>
      </p:sp>
      <p:sp>
        <p:nvSpPr>
          <p:cNvPr id="21" name="TextBox 20">
            <a:extLst>
              <a:ext uri="{FF2B5EF4-FFF2-40B4-BE49-F238E27FC236}">
                <a16:creationId xmlns:a16="http://schemas.microsoft.com/office/drawing/2014/main" id="{0953A05F-8809-4F72-BE6C-F27A8A66F6E3}"/>
              </a:ext>
            </a:extLst>
          </p:cNvPr>
          <p:cNvSpPr txBox="1"/>
          <p:nvPr/>
        </p:nvSpPr>
        <p:spPr>
          <a:xfrm rot="621714">
            <a:off x="4181344" y="4155834"/>
            <a:ext cx="24725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2D050"/>
                </a:solidFill>
                <a:effectLst/>
                <a:uLnTx/>
                <a:uFillTx/>
                <a:latin typeface="Lucida Grande"/>
                <a:ea typeface="+mn-ea"/>
                <a:cs typeface="+mn-cs"/>
              </a:rPr>
              <a:t>basement</a:t>
            </a:r>
          </a:p>
        </p:txBody>
      </p:sp>
      <p:sp>
        <p:nvSpPr>
          <p:cNvPr id="22" name="TextBox 21">
            <a:extLst>
              <a:ext uri="{FF2B5EF4-FFF2-40B4-BE49-F238E27FC236}">
                <a16:creationId xmlns:a16="http://schemas.microsoft.com/office/drawing/2014/main" id="{0E4427E0-EC26-4090-8A03-D6E4F6A30BC2}"/>
              </a:ext>
            </a:extLst>
          </p:cNvPr>
          <p:cNvSpPr txBox="1"/>
          <p:nvPr/>
        </p:nvSpPr>
        <p:spPr>
          <a:xfrm rot="2916524">
            <a:off x="7295677" y="5474168"/>
            <a:ext cx="21136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Lucida Grande"/>
                <a:ea typeface="+mn-ea"/>
                <a:cs typeface="+mn-cs"/>
              </a:rPr>
              <a:t>Sqft_living15</a:t>
            </a:r>
          </a:p>
        </p:txBody>
      </p:sp>
      <p:sp>
        <p:nvSpPr>
          <p:cNvPr id="24" name="TextBox 23">
            <a:extLst>
              <a:ext uri="{FF2B5EF4-FFF2-40B4-BE49-F238E27FC236}">
                <a16:creationId xmlns:a16="http://schemas.microsoft.com/office/drawing/2014/main" id="{DD6AB132-C90E-463C-A155-3698D2ADF1E2}"/>
              </a:ext>
            </a:extLst>
          </p:cNvPr>
          <p:cNvSpPr txBox="1"/>
          <p:nvPr/>
        </p:nvSpPr>
        <p:spPr>
          <a:xfrm rot="20158888">
            <a:off x="2710527" y="5296658"/>
            <a:ext cx="18663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FFF00"/>
                </a:solidFill>
                <a:effectLst/>
                <a:uLnTx/>
                <a:uFillTx/>
                <a:latin typeface="Lucida Grande"/>
                <a:ea typeface="+mn-ea"/>
                <a:cs typeface="+mn-cs"/>
              </a:rPr>
              <a:t>Sqft_above</a:t>
            </a:r>
            <a:endParaRPr kumimoji="0" lang="en-US" sz="2400" b="1" i="0" u="none" strike="noStrike" kern="1200" cap="none" spc="0" normalizeH="0" baseline="0" noProof="0" dirty="0">
              <a:ln>
                <a:noFill/>
              </a:ln>
              <a:solidFill>
                <a:srgbClr val="FFFF00"/>
              </a:solidFill>
              <a:effectLst/>
              <a:uLnTx/>
              <a:uFillTx/>
              <a:latin typeface="Lucida Grande"/>
              <a:ea typeface="+mn-ea"/>
              <a:cs typeface="+mn-cs"/>
            </a:endParaRPr>
          </a:p>
        </p:txBody>
      </p:sp>
      <p:sp>
        <p:nvSpPr>
          <p:cNvPr id="25" name="TextBox 24">
            <a:extLst>
              <a:ext uri="{FF2B5EF4-FFF2-40B4-BE49-F238E27FC236}">
                <a16:creationId xmlns:a16="http://schemas.microsoft.com/office/drawing/2014/main" id="{094C8485-9255-4232-B6C5-3B1D75BD438D}"/>
              </a:ext>
            </a:extLst>
          </p:cNvPr>
          <p:cNvSpPr txBox="1"/>
          <p:nvPr/>
        </p:nvSpPr>
        <p:spPr>
          <a:xfrm>
            <a:off x="5249333" y="5126332"/>
            <a:ext cx="18823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Lucida Grande"/>
                <a:ea typeface="+mn-ea"/>
                <a:cs typeface="+mn-cs"/>
              </a:rPr>
              <a:t>condition</a:t>
            </a:r>
          </a:p>
        </p:txBody>
      </p:sp>
      <p:sp>
        <p:nvSpPr>
          <p:cNvPr id="26" name="TextBox 25">
            <a:extLst>
              <a:ext uri="{FF2B5EF4-FFF2-40B4-BE49-F238E27FC236}">
                <a16:creationId xmlns:a16="http://schemas.microsoft.com/office/drawing/2014/main" id="{70DA0832-7402-4943-AEF8-3DBEAC81F79D}"/>
              </a:ext>
            </a:extLst>
          </p:cNvPr>
          <p:cNvSpPr txBox="1"/>
          <p:nvPr/>
        </p:nvSpPr>
        <p:spPr>
          <a:xfrm>
            <a:off x="3732743" y="6131455"/>
            <a:ext cx="267240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FFF00"/>
                </a:solidFill>
                <a:effectLst/>
                <a:uLnTx/>
                <a:uFillTx/>
                <a:latin typeface="Lucida Grande"/>
                <a:ea typeface="+mn-ea"/>
                <a:cs typeface="+mn-cs"/>
              </a:rPr>
              <a:t>Yr_renovated</a:t>
            </a:r>
            <a:endParaRPr kumimoji="0" lang="en-US" sz="2400" b="1" i="0" u="none" strike="noStrike" kern="1200" cap="none" spc="0" normalizeH="0" baseline="0" noProof="0" dirty="0">
              <a:ln>
                <a:noFill/>
              </a:ln>
              <a:solidFill>
                <a:srgbClr val="FFFF00"/>
              </a:solidFill>
              <a:effectLst/>
              <a:uLnTx/>
              <a:uFillTx/>
              <a:latin typeface="Lucida Grande"/>
              <a:ea typeface="+mn-ea"/>
              <a:cs typeface="+mn-cs"/>
            </a:endParaRPr>
          </a:p>
        </p:txBody>
      </p:sp>
      <p:sp>
        <p:nvSpPr>
          <p:cNvPr id="27" name="TextBox 26">
            <a:extLst>
              <a:ext uri="{FF2B5EF4-FFF2-40B4-BE49-F238E27FC236}">
                <a16:creationId xmlns:a16="http://schemas.microsoft.com/office/drawing/2014/main" id="{312828E3-A875-4893-8930-43D6851FA6E4}"/>
              </a:ext>
            </a:extLst>
          </p:cNvPr>
          <p:cNvSpPr txBox="1"/>
          <p:nvPr/>
        </p:nvSpPr>
        <p:spPr>
          <a:xfrm>
            <a:off x="6293527" y="5779419"/>
            <a:ext cx="130839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FFF00"/>
                </a:solidFill>
                <a:effectLst/>
                <a:uLnTx/>
                <a:uFillTx/>
                <a:latin typeface="Lucida Grande"/>
                <a:ea typeface="+mn-ea"/>
                <a:cs typeface="+mn-cs"/>
              </a:rPr>
              <a:t>Yr_built</a:t>
            </a:r>
            <a:endParaRPr kumimoji="0" lang="en-US" sz="2400" b="1" i="0" u="none" strike="noStrike" kern="1200" cap="none" spc="0" normalizeH="0" baseline="0" noProof="0" dirty="0">
              <a:ln>
                <a:noFill/>
              </a:ln>
              <a:solidFill>
                <a:srgbClr val="FFFF00"/>
              </a:solidFill>
              <a:effectLst/>
              <a:uLnTx/>
              <a:uFillTx/>
              <a:latin typeface="Lucida Grande"/>
              <a:ea typeface="+mn-ea"/>
              <a:cs typeface="+mn-cs"/>
            </a:endParaRPr>
          </a:p>
        </p:txBody>
      </p:sp>
      <p:sp>
        <p:nvSpPr>
          <p:cNvPr id="28" name="TextBox 27">
            <a:extLst>
              <a:ext uri="{FF2B5EF4-FFF2-40B4-BE49-F238E27FC236}">
                <a16:creationId xmlns:a16="http://schemas.microsoft.com/office/drawing/2014/main" id="{FAA2E02D-379E-4FFD-B60D-3DBA1CC568D9}"/>
              </a:ext>
            </a:extLst>
          </p:cNvPr>
          <p:cNvSpPr txBox="1"/>
          <p:nvPr/>
        </p:nvSpPr>
        <p:spPr>
          <a:xfrm rot="19558519">
            <a:off x="9309267" y="5072863"/>
            <a:ext cx="18624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FFF00"/>
                </a:solidFill>
                <a:effectLst/>
                <a:uLnTx/>
                <a:uFillTx/>
                <a:latin typeface="Lucida Grande"/>
                <a:ea typeface="+mn-ea"/>
                <a:cs typeface="+mn-cs"/>
              </a:rPr>
              <a:t>zipcode</a:t>
            </a:r>
            <a:endParaRPr kumimoji="0" lang="en-US" sz="2400" b="1" i="0" u="none" strike="noStrike" kern="1200" cap="none" spc="0" normalizeH="0" baseline="0" noProof="0" dirty="0">
              <a:ln>
                <a:noFill/>
              </a:ln>
              <a:solidFill>
                <a:srgbClr val="FFFF00"/>
              </a:solidFill>
              <a:effectLst/>
              <a:uLnTx/>
              <a:uFillTx/>
              <a:latin typeface="Lucida Grande"/>
              <a:ea typeface="+mn-ea"/>
              <a:cs typeface="+mn-cs"/>
            </a:endParaRPr>
          </a:p>
        </p:txBody>
      </p:sp>
    </p:spTree>
    <p:extLst>
      <p:ext uri="{BB962C8B-B14F-4D97-AF65-F5344CB8AC3E}">
        <p14:creationId xmlns:p14="http://schemas.microsoft.com/office/powerpoint/2010/main" val="3195395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FF71-967F-4CAB-89F8-749712EECABE}"/>
              </a:ext>
            </a:extLst>
          </p:cNvPr>
          <p:cNvSpPr>
            <a:spLocks noGrp="1"/>
          </p:cNvSpPr>
          <p:nvPr>
            <p:ph type="title"/>
          </p:nvPr>
        </p:nvSpPr>
        <p:spPr>
          <a:xfrm>
            <a:off x="723900" y="685800"/>
            <a:ext cx="3855720" cy="1300163"/>
          </a:xfrm>
        </p:spPr>
        <p:txBody>
          <a:bodyPr/>
          <a:lstStyle/>
          <a:p>
            <a:pPr algn="ctr"/>
            <a:r>
              <a:rPr lang="en-US" b="1" dirty="0"/>
              <a:t>Correlation</a:t>
            </a:r>
            <a:br>
              <a:rPr lang="en-US" b="1" dirty="0"/>
            </a:br>
            <a:r>
              <a:rPr lang="en-US" b="1" dirty="0"/>
              <a:t>List</a:t>
            </a:r>
          </a:p>
        </p:txBody>
      </p:sp>
      <p:sp>
        <p:nvSpPr>
          <p:cNvPr id="3" name="Content Placeholder 2">
            <a:extLst>
              <a:ext uri="{FF2B5EF4-FFF2-40B4-BE49-F238E27FC236}">
                <a16:creationId xmlns:a16="http://schemas.microsoft.com/office/drawing/2014/main" id="{146013BC-C05B-4391-8AF5-19F83D79873C}"/>
              </a:ext>
            </a:extLst>
          </p:cNvPr>
          <p:cNvSpPr>
            <a:spLocks noGrp="1"/>
          </p:cNvSpPr>
          <p:nvPr>
            <p:ph idx="1"/>
          </p:nvPr>
        </p:nvSpPr>
        <p:spPr>
          <a:xfrm>
            <a:off x="7045643" y="92869"/>
            <a:ext cx="5043488" cy="6672262"/>
          </a:xfrm>
        </p:spPr>
        <p:txBody>
          <a:bodyPr>
            <a:normAutofit fontScale="85000" lnSpcReduction="20000"/>
          </a:bodyPr>
          <a:lstStyle/>
          <a:p>
            <a:r>
              <a:rPr lang="en-US" dirty="0"/>
              <a:t>price            1.000000</a:t>
            </a:r>
          </a:p>
          <a:p>
            <a:r>
              <a:rPr lang="en-US" dirty="0" err="1"/>
              <a:t>sqft_living</a:t>
            </a:r>
            <a:r>
              <a:rPr lang="en-US" dirty="0"/>
              <a:t>      0.702035</a:t>
            </a:r>
          </a:p>
          <a:p>
            <a:r>
              <a:rPr lang="en-US" dirty="0"/>
              <a:t>grade            0.667434</a:t>
            </a:r>
          </a:p>
          <a:p>
            <a:r>
              <a:rPr lang="en-US" dirty="0" err="1"/>
              <a:t>sqft_above</a:t>
            </a:r>
            <a:r>
              <a:rPr lang="en-US" dirty="0"/>
              <a:t>       0.605567</a:t>
            </a:r>
          </a:p>
          <a:p>
            <a:r>
              <a:rPr lang="en-US" dirty="0"/>
              <a:t>sqft_living15    0.585379</a:t>
            </a:r>
          </a:p>
          <a:p>
            <a:r>
              <a:rPr lang="en-US" dirty="0"/>
              <a:t>bathrooms        0.525138</a:t>
            </a:r>
          </a:p>
          <a:p>
            <a:r>
              <a:rPr lang="en-US" dirty="0"/>
              <a:t>view             0.397293</a:t>
            </a:r>
          </a:p>
          <a:p>
            <a:r>
              <a:rPr lang="en-US" dirty="0" err="1"/>
              <a:t>sqft_basement</a:t>
            </a:r>
            <a:r>
              <a:rPr lang="en-US" dirty="0"/>
              <a:t>    0.323816</a:t>
            </a:r>
          </a:p>
          <a:p>
            <a:r>
              <a:rPr lang="en-US" dirty="0"/>
              <a:t>bedrooms         0.308350</a:t>
            </a:r>
          </a:p>
          <a:p>
            <a:r>
              <a:rPr lang="en-US" dirty="0" err="1"/>
              <a:t>lat</a:t>
            </a:r>
            <a:r>
              <a:rPr lang="en-US" dirty="0"/>
              <a:t>              0.307003</a:t>
            </a:r>
          </a:p>
          <a:p>
            <a:r>
              <a:rPr lang="en-US" dirty="0"/>
              <a:t>waterfront       0.266369</a:t>
            </a:r>
          </a:p>
          <a:p>
            <a:r>
              <a:rPr lang="en-US" dirty="0"/>
              <a:t>floors           0.256794</a:t>
            </a:r>
          </a:p>
          <a:p>
            <a:r>
              <a:rPr lang="en-US" dirty="0" err="1"/>
              <a:t>yr_renovated</a:t>
            </a:r>
            <a:r>
              <a:rPr lang="en-US" dirty="0"/>
              <a:t>     0.126434</a:t>
            </a:r>
          </a:p>
          <a:p>
            <a:r>
              <a:rPr lang="en-US" dirty="0" err="1"/>
              <a:t>sqft_lot</a:t>
            </a:r>
            <a:r>
              <a:rPr lang="en-US" dirty="0"/>
              <a:t>         0.089661</a:t>
            </a:r>
          </a:p>
          <a:p>
            <a:r>
              <a:rPr lang="en-US" dirty="0"/>
              <a:t>sqft_lot15       0.082447</a:t>
            </a:r>
          </a:p>
          <a:p>
            <a:r>
              <a:rPr lang="en-US" dirty="0" err="1"/>
              <a:t>yr_built</a:t>
            </a:r>
            <a:r>
              <a:rPr lang="en-US" dirty="0"/>
              <a:t>         0.054012</a:t>
            </a:r>
          </a:p>
          <a:p>
            <a:r>
              <a:rPr lang="en-US" dirty="0"/>
              <a:t>condition        0.036362</a:t>
            </a:r>
          </a:p>
          <a:p>
            <a:r>
              <a:rPr lang="en-US" dirty="0"/>
              <a:t>long             0.021626</a:t>
            </a:r>
          </a:p>
          <a:p>
            <a:r>
              <a:rPr lang="en-US" dirty="0" err="1"/>
              <a:t>zipcode</a:t>
            </a:r>
            <a:r>
              <a:rPr lang="en-US" dirty="0"/>
              <a:t>         -0.053203</a:t>
            </a:r>
          </a:p>
        </p:txBody>
      </p:sp>
      <p:sp>
        <p:nvSpPr>
          <p:cNvPr id="4" name="Text Placeholder 3">
            <a:extLst>
              <a:ext uri="{FF2B5EF4-FFF2-40B4-BE49-F238E27FC236}">
                <a16:creationId xmlns:a16="http://schemas.microsoft.com/office/drawing/2014/main" id="{529AD5AA-1C9B-47AA-B7A6-934478C3E383}"/>
              </a:ext>
            </a:extLst>
          </p:cNvPr>
          <p:cNvSpPr>
            <a:spLocks noGrp="1"/>
          </p:cNvSpPr>
          <p:nvPr>
            <p:ph type="body" sz="half" idx="2"/>
          </p:nvPr>
        </p:nvSpPr>
        <p:spPr>
          <a:xfrm>
            <a:off x="723900" y="1885949"/>
            <a:ext cx="3855720" cy="4729163"/>
          </a:xfrm>
        </p:spPr>
        <p:txBody>
          <a:bodyPr>
            <a:normAutofit/>
          </a:bodyPr>
          <a:lstStyle/>
          <a:p>
            <a:pPr algn="ctr"/>
            <a:endParaRPr lang="en-US" sz="2800" b="1" dirty="0"/>
          </a:p>
          <a:p>
            <a:pPr algn="ctr"/>
            <a:r>
              <a:rPr lang="en-US" sz="4000" b="1" dirty="0"/>
              <a:t>Which Features have the highest correlation with home price?</a:t>
            </a:r>
          </a:p>
        </p:txBody>
      </p:sp>
    </p:spTree>
    <p:extLst>
      <p:ext uri="{BB962C8B-B14F-4D97-AF65-F5344CB8AC3E}">
        <p14:creationId xmlns:p14="http://schemas.microsoft.com/office/powerpoint/2010/main" val="3948049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7CF51-601E-4054-83A7-6C11C8BF9890}"/>
              </a:ext>
            </a:extLst>
          </p:cNvPr>
          <p:cNvSpPr>
            <a:spLocks noGrp="1"/>
          </p:cNvSpPr>
          <p:nvPr>
            <p:ph type="title"/>
          </p:nvPr>
        </p:nvSpPr>
        <p:spPr>
          <a:xfrm>
            <a:off x="1828799" y="0"/>
            <a:ext cx="9644064" cy="814388"/>
          </a:xfrm>
        </p:spPr>
        <p:txBody>
          <a:bodyPr>
            <a:normAutofit fontScale="90000"/>
          </a:bodyPr>
          <a:lstStyle/>
          <a:p>
            <a:pPr algn="ctr"/>
            <a:r>
              <a:rPr lang="en-US" sz="3600" b="1" i="1" dirty="0">
                <a:solidFill>
                  <a:schemeClr val="tx2">
                    <a:lumMod val="90000"/>
                    <a:lumOff val="10000"/>
                  </a:schemeClr>
                </a:solidFill>
              </a:rPr>
              <a:t>Correlation</a:t>
            </a:r>
            <a:r>
              <a:rPr lang="en-US" sz="3600" b="1" i="1" dirty="0">
                <a:solidFill>
                  <a:srgbClr val="0070C0"/>
                </a:solidFill>
              </a:rPr>
              <a:t> </a:t>
            </a:r>
            <a:r>
              <a:rPr lang="en-US" sz="3600" b="1" i="1" dirty="0">
                <a:solidFill>
                  <a:srgbClr val="C00000"/>
                </a:solidFill>
              </a:rPr>
              <a:t>Heatmap</a:t>
            </a:r>
            <a:br>
              <a:rPr lang="en-US" sz="3600" b="1" i="1" dirty="0">
                <a:solidFill>
                  <a:srgbClr val="C00000"/>
                </a:solidFill>
              </a:rPr>
            </a:br>
            <a:r>
              <a:rPr lang="en-US" sz="3600" b="1" i="1" dirty="0">
                <a:solidFill>
                  <a:srgbClr val="C00000"/>
                </a:solidFill>
              </a:rPr>
              <a:t>Notice Anything </a:t>
            </a:r>
            <a:r>
              <a:rPr lang="en-US" sz="3600" b="1" i="1" dirty="0">
                <a:solidFill>
                  <a:schemeClr val="tx2">
                    <a:lumMod val="90000"/>
                    <a:lumOff val="10000"/>
                  </a:schemeClr>
                </a:solidFill>
              </a:rPr>
              <a:t>Interesting?</a:t>
            </a:r>
            <a:br>
              <a:rPr lang="en-US" sz="3600" b="1" i="1" dirty="0">
                <a:solidFill>
                  <a:srgbClr val="C00000"/>
                </a:solidFill>
              </a:rPr>
            </a:br>
            <a:br>
              <a:rPr lang="en-US" sz="3600" b="1" i="1" dirty="0">
                <a:solidFill>
                  <a:srgbClr val="0070C0"/>
                </a:solidFill>
              </a:rPr>
            </a:br>
            <a:br>
              <a:rPr lang="en-US" i="1" dirty="0">
                <a:solidFill>
                  <a:srgbClr val="0070C0"/>
                </a:solidFill>
              </a:rPr>
            </a:br>
            <a:r>
              <a:rPr lang="en-US" i="1" dirty="0">
                <a:solidFill>
                  <a:srgbClr val="0070C0"/>
                </a:solidFill>
              </a:rPr>
              <a:t>                      </a:t>
            </a:r>
          </a:p>
        </p:txBody>
      </p:sp>
      <p:pic>
        <p:nvPicPr>
          <p:cNvPr id="5" name="Content Placeholder 4">
            <a:extLst>
              <a:ext uri="{FF2B5EF4-FFF2-40B4-BE49-F238E27FC236}">
                <a16:creationId xmlns:a16="http://schemas.microsoft.com/office/drawing/2014/main" id="{5508E841-884F-4581-8D8F-FA8074D6B7DF}"/>
              </a:ext>
            </a:extLst>
          </p:cNvPr>
          <p:cNvPicPr>
            <a:picLocks noGrp="1" noChangeAspect="1"/>
          </p:cNvPicPr>
          <p:nvPr>
            <p:ph idx="1"/>
          </p:nvPr>
        </p:nvPicPr>
        <p:blipFill>
          <a:blip r:embed="rId3"/>
          <a:stretch>
            <a:fillRect/>
          </a:stretch>
        </p:blipFill>
        <p:spPr>
          <a:xfrm>
            <a:off x="1371600" y="990600"/>
            <a:ext cx="9986962" cy="5867400"/>
          </a:xfrm>
          <a:prstGeom prst="rect">
            <a:avLst/>
          </a:prstGeom>
        </p:spPr>
      </p:pic>
    </p:spTree>
    <p:extLst>
      <p:ext uri="{BB962C8B-B14F-4D97-AF65-F5344CB8AC3E}">
        <p14:creationId xmlns:p14="http://schemas.microsoft.com/office/powerpoint/2010/main" val="3548693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2F0B8-896C-4D84-9FF9-3E3607F9E57C}"/>
              </a:ext>
            </a:extLst>
          </p:cNvPr>
          <p:cNvSpPr>
            <a:spLocks noGrp="1"/>
          </p:cNvSpPr>
          <p:nvPr>
            <p:ph type="title"/>
          </p:nvPr>
        </p:nvSpPr>
        <p:spPr bwMode="grayWhite">
          <a:xfrm>
            <a:off x="838200" y="156579"/>
            <a:ext cx="10515600" cy="835867"/>
          </a:xfrm>
        </p:spPr>
        <p:txBody>
          <a:bodyPr/>
          <a:lstStyle/>
          <a:p>
            <a:r>
              <a:rPr lang="en-US" dirty="0"/>
              <a:t>Answers</a:t>
            </a:r>
            <a:endParaRPr lang="ru-RU" dirty="0"/>
          </a:p>
        </p:txBody>
      </p:sp>
      <p:sp>
        <p:nvSpPr>
          <p:cNvPr id="2" name="Slide Number Placeholder 1">
            <a:extLst>
              <a:ext uri="{FF2B5EF4-FFF2-40B4-BE49-F238E27FC236}">
                <a16:creationId xmlns:a16="http://schemas.microsoft.com/office/drawing/2014/main" id="{E8B55491-80DD-4F1B-890E-E2F7B275B9C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6" name="Media Placeholder 4" descr="Media">
            <a:extLst>
              <a:ext uri="{FF2B5EF4-FFF2-40B4-BE49-F238E27FC236}">
                <a16:creationId xmlns:a16="http://schemas.microsoft.com/office/drawing/2014/main" id="{14E9F5EA-22D7-4075-AD8E-F25BAFFB94E1}"/>
              </a:ext>
            </a:extLst>
          </p:cNvPr>
          <p:cNvSpPr txBox="1">
            <a:spLocks/>
          </p:cNvSpPr>
          <p:nvPr/>
        </p:nvSpPr>
        <p:spPr>
          <a:xfrm>
            <a:off x="1548384" y="1650170"/>
            <a:ext cx="9400032" cy="4215384"/>
          </a:xfrm>
          <a:prstGeom prst="rect">
            <a:avLst/>
          </a:prstGeom>
        </p:spPr>
      </p:sp>
      <p:sp>
        <p:nvSpPr>
          <p:cNvPr id="7" name="Rectangle 6">
            <a:extLst>
              <a:ext uri="{FF2B5EF4-FFF2-40B4-BE49-F238E27FC236}">
                <a16:creationId xmlns:a16="http://schemas.microsoft.com/office/drawing/2014/main" id="{E922684C-2D64-4B5E-97C5-13D550D5432B}"/>
              </a:ext>
            </a:extLst>
          </p:cNvPr>
          <p:cNvSpPr/>
          <p:nvPr/>
        </p:nvSpPr>
        <p:spPr>
          <a:xfrm>
            <a:off x="577515" y="1129264"/>
            <a:ext cx="11389895" cy="7478970"/>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err="1">
                <a:ln>
                  <a:noFill/>
                </a:ln>
                <a:solidFill>
                  <a:srgbClr val="FFC000"/>
                </a:solidFill>
                <a:effectLst/>
                <a:uLnTx/>
                <a:uFillTx/>
                <a:latin typeface="Helvetica Neue"/>
                <a:ea typeface="+mn-ea"/>
                <a:cs typeface="+mn-cs"/>
              </a:rPr>
              <a:t>Sqftliving</a:t>
            </a:r>
            <a:r>
              <a:rPr kumimoji="0" lang="en-US" sz="3200" b="1" i="0" u="none" strike="noStrike" kern="1200" cap="none" spc="0" normalizeH="0" baseline="0" noProof="0" dirty="0">
                <a:ln>
                  <a:noFill/>
                </a:ln>
                <a:solidFill>
                  <a:srgbClr val="FFC000"/>
                </a:solidFill>
                <a:effectLst/>
                <a:uLnTx/>
                <a:uFillTx/>
                <a:latin typeface="Helvetica Neue"/>
                <a:ea typeface="+mn-ea"/>
                <a:cs typeface="+mn-cs"/>
              </a:rPr>
              <a:t>, grade, </a:t>
            </a:r>
            <a:r>
              <a:rPr kumimoji="0" lang="en-US" sz="3200" b="1" i="0" u="none" strike="noStrike" kern="1200" cap="none" spc="0" normalizeH="0" baseline="0" noProof="0" dirty="0" err="1">
                <a:ln>
                  <a:noFill/>
                </a:ln>
                <a:solidFill>
                  <a:srgbClr val="FFC000"/>
                </a:solidFill>
                <a:effectLst/>
                <a:uLnTx/>
                <a:uFillTx/>
                <a:latin typeface="Helvetica Neue"/>
                <a:ea typeface="+mn-ea"/>
                <a:cs typeface="+mn-cs"/>
              </a:rPr>
              <a:t>sqftabove</a:t>
            </a:r>
            <a:r>
              <a:rPr kumimoji="0" lang="en-US" sz="3200" b="1" i="0" u="none" strike="noStrike" kern="1200" cap="none" spc="0" normalizeH="0" baseline="0" noProof="0" dirty="0">
                <a:ln>
                  <a:noFill/>
                </a:ln>
                <a:solidFill>
                  <a:srgbClr val="FFC000"/>
                </a:solidFill>
                <a:effectLst/>
                <a:uLnTx/>
                <a:uFillTx/>
                <a:latin typeface="Helvetica Neue"/>
                <a:ea typeface="+mn-ea"/>
                <a:cs typeface="+mn-cs"/>
              </a:rPr>
              <a:t>, sqftliving15 and bathrooms are the most highly correlated with price.</a:t>
            </a:r>
          </a:p>
          <a:p>
            <a:pPr marL="457200" lvl="0" indent="-457200" defTabSz="914400">
              <a:buFont typeface="Arial" panose="020B0604020202020204" pitchFamily="34" charset="0"/>
              <a:buChar char="•"/>
            </a:pPr>
            <a:r>
              <a:rPr lang="en-US" sz="3200" b="1" dirty="0">
                <a:solidFill>
                  <a:srgbClr val="FFC000"/>
                </a:solidFill>
              </a:rPr>
              <a:t>High correlation on heatmap between number of bathrooms and </a:t>
            </a:r>
            <a:r>
              <a:rPr lang="en-US" sz="3200" b="1" dirty="0" err="1">
                <a:solidFill>
                  <a:srgbClr val="FFC000"/>
                </a:solidFill>
              </a:rPr>
              <a:t>sqft_living</a:t>
            </a:r>
            <a:endParaRPr kumimoji="0" lang="en-US" sz="3200" b="1" i="0" u="none" strike="noStrike" kern="1200" cap="none" spc="0" normalizeH="0" baseline="0" noProof="0" dirty="0">
              <a:ln>
                <a:noFill/>
              </a:ln>
              <a:solidFill>
                <a:srgbClr val="FFC000"/>
              </a:solidFill>
              <a:effectLst/>
              <a:uLnTx/>
              <a:uFillTx/>
              <a:latin typeface="Helvetica Neu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FFC000"/>
                </a:solidFill>
                <a:effectLst/>
                <a:uLnTx/>
                <a:uFillTx/>
                <a:latin typeface="Helvetica Neue"/>
                <a:ea typeface="+mn-ea"/>
                <a:cs typeface="+mn-cs"/>
              </a:rPr>
              <a:t>High correlation between grade and </a:t>
            </a:r>
            <a:r>
              <a:rPr kumimoji="0" lang="en-US" sz="3200" b="1" i="0" u="none" strike="noStrike" kern="1200" cap="none" spc="0" normalizeH="0" baseline="0" noProof="0" dirty="0" err="1">
                <a:ln>
                  <a:noFill/>
                </a:ln>
                <a:solidFill>
                  <a:srgbClr val="FFC000"/>
                </a:solidFill>
                <a:effectLst/>
                <a:uLnTx/>
                <a:uFillTx/>
                <a:latin typeface="Helvetica Neue"/>
                <a:ea typeface="+mn-ea"/>
                <a:cs typeface="+mn-cs"/>
              </a:rPr>
              <a:t>sqft_living</a:t>
            </a:r>
            <a:r>
              <a:rPr kumimoji="0" lang="en-US" sz="3200" b="1" i="0" u="none" strike="noStrike" kern="1200" cap="none" spc="0" normalizeH="0" baseline="0" noProof="0" dirty="0">
                <a:ln>
                  <a:noFill/>
                </a:ln>
                <a:solidFill>
                  <a:srgbClr val="FFC000"/>
                </a:solidFill>
                <a:effectLst/>
                <a:uLnTx/>
                <a:uFillTx/>
                <a:latin typeface="Helvetica Neue"/>
                <a:ea typeface="+mn-ea"/>
                <a:cs typeface="+mn-cs"/>
              </a:rPr>
              <a:t> (According to publication, this could be due to new homes being built larger[4]).</a:t>
            </a:r>
            <a:endParaRPr kumimoji="0" lang="en-US" sz="3200" b="1" i="0" u="none" strike="noStrike" kern="1200" cap="none" spc="0" normalizeH="0" baseline="0" noProof="0" dirty="0">
              <a:ln>
                <a:noFill/>
              </a:ln>
              <a:solidFill>
                <a:srgbClr val="FFC000"/>
              </a:solidFill>
              <a:effectLst/>
              <a:uLnTx/>
              <a:uFillTx/>
              <a:latin typeface="Lucida Grand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FFC000"/>
                </a:solidFill>
                <a:effectLst/>
                <a:uLnTx/>
                <a:uFillTx/>
                <a:latin typeface="Lucida Grande"/>
                <a:ea typeface="+mn-ea"/>
                <a:cs typeface="+mn-cs"/>
              </a:rPr>
              <a:t>An interesting strong negative correlation between number of floors and building condition(According to publication, this could be due to two story homes requiring more repairs[5]).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C000"/>
              </a:solidFill>
              <a:effectLst/>
              <a:uLnTx/>
              <a:uFillTx/>
              <a:latin typeface="Lucida Grand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rgbClr val="FFC000"/>
              </a:solidFill>
              <a:effectLst/>
              <a:uLnTx/>
              <a:uFillTx/>
              <a:latin typeface="Helvetica Neu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rgbClr val="FFC000"/>
              </a:solidFill>
              <a:effectLst/>
              <a:uLnTx/>
              <a:uFillTx/>
              <a:latin typeface="Helvetica Neu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rgbClr val="FFC000"/>
              </a:solidFill>
              <a:effectLst/>
              <a:uLnTx/>
              <a:uFillTx/>
              <a:latin typeface="Helvetica Neue"/>
              <a:ea typeface="+mn-ea"/>
              <a:cs typeface="+mn-cs"/>
            </a:endParaRPr>
          </a:p>
        </p:txBody>
      </p:sp>
    </p:spTree>
    <p:extLst>
      <p:ext uri="{BB962C8B-B14F-4D97-AF65-F5344CB8AC3E}">
        <p14:creationId xmlns:p14="http://schemas.microsoft.com/office/powerpoint/2010/main" val="90764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774032" y="433138"/>
            <a:ext cx="4439652" cy="1427746"/>
          </a:xfrm>
        </p:spPr>
        <p:txBody>
          <a:bodyPr/>
          <a:lstStyle/>
          <a:p>
            <a:pPr algn="ctr"/>
            <a:r>
              <a:rPr lang="en-US" dirty="0"/>
              <a:t>Building Grade Histogram</a:t>
            </a:r>
            <a:endParaRPr lang="ru-RU" dirty="0"/>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quarter" idx="13"/>
          </p:nvPr>
        </p:nvSpPr>
        <p:spPr bwMode="grayWhite">
          <a:xfrm>
            <a:off x="336884" y="3096126"/>
            <a:ext cx="6019801" cy="3513221"/>
          </a:xfrm>
        </p:spPr>
        <p:txBody>
          <a:bodyPr>
            <a:normAutofit/>
          </a:bodyPr>
          <a:lstStyle/>
          <a:p>
            <a:pPr marL="342900" indent="-342900">
              <a:buFont typeface="Arial" panose="020B0604020202020204" pitchFamily="34" charset="0"/>
              <a:buChar char="•"/>
            </a:pPr>
            <a:r>
              <a:rPr lang="en-US" sz="2800" b="1" dirty="0"/>
              <a:t>2</a:t>
            </a:r>
            <a:r>
              <a:rPr lang="en-US" sz="2800" b="1" baseline="30000" dirty="0"/>
              <a:t>nd</a:t>
            </a:r>
            <a:r>
              <a:rPr lang="en-US" sz="2800" b="1" dirty="0"/>
              <a:t> Highest Correlation with Price</a:t>
            </a:r>
          </a:p>
          <a:p>
            <a:pPr marL="342900" indent="-342900">
              <a:buFont typeface="Arial" panose="020B0604020202020204" pitchFamily="34" charset="0"/>
              <a:buChar char="•"/>
            </a:pPr>
            <a:r>
              <a:rPr lang="en-US" sz="2800" b="1" dirty="0"/>
              <a:t>Histogram shows mean building grade = 7.5</a:t>
            </a:r>
          </a:p>
          <a:p>
            <a:pPr marL="342900" indent="-342900">
              <a:buFont typeface="Arial" panose="020B0604020202020204" pitchFamily="34" charset="0"/>
              <a:buChar char="•"/>
            </a:pPr>
            <a:r>
              <a:rPr lang="en-US" sz="2800" b="1" dirty="0"/>
              <a:t>Interesting finding since  building grade of 6 barely meets King County code and 7.5 is not too far above that</a:t>
            </a:r>
          </a:p>
          <a:p>
            <a:pPr marL="342900" indent="-342900">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pic>
        <p:nvPicPr>
          <p:cNvPr id="7" name="Picture 6">
            <a:extLst>
              <a:ext uri="{FF2B5EF4-FFF2-40B4-BE49-F238E27FC236}">
                <a16:creationId xmlns:a16="http://schemas.microsoft.com/office/drawing/2014/main" id="{84C7355E-D00D-4355-A1A4-1337E084A467}"/>
              </a:ext>
            </a:extLst>
          </p:cNvPr>
          <p:cNvPicPr>
            <a:picLocks noChangeAspect="1"/>
          </p:cNvPicPr>
          <p:nvPr/>
        </p:nvPicPr>
        <p:blipFill>
          <a:blip r:embed="rId2"/>
          <a:stretch>
            <a:fillRect/>
          </a:stretch>
        </p:blipFill>
        <p:spPr>
          <a:xfrm>
            <a:off x="6769769" y="1122947"/>
            <a:ext cx="5277853" cy="4459706"/>
          </a:xfrm>
          <a:prstGeom prst="rect">
            <a:avLst/>
          </a:prstGeom>
        </p:spPr>
      </p:pic>
    </p:spTree>
    <p:extLst>
      <p:ext uri="{BB962C8B-B14F-4D97-AF65-F5344CB8AC3E}">
        <p14:creationId xmlns:p14="http://schemas.microsoft.com/office/powerpoint/2010/main" val="319158177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66C8E3"/>
      </a:hlink>
      <a:folHlink>
        <a:srgbClr val="B162A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ppt/theme/theme2.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3.xml><?xml version="1.0" encoding="utf-8"?>
<a:theme xmlns:a="http://schemas.openxmlformats.org/drawingml/2006/main" name="1_Crop">
  <a:themeElements>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66C8E3"/>
      </a:hlink>
      <a:folHlink>
        <a:srgbClr val="B162A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docProps/app.xml><?xml version="1.0" encoding="utf-8"?>
<Properties xmlns="http://schemas.openxmlformats.org/officeDocument/2006/extended-properties" xmlns:vt="http://schemas.openxmlformats.org/officeDocument/2006/docPropsVTypes">
  <Template>TM10001105[[fn=Crop]]</Template>
  <TotalTime>2575</TotalTime>
  <Words>2898</Words>
  <Application>Microsoft Office PowerPoint</Application>
  <PresentationFormat>Widescreen</PresentationFormat>
  <Paragraphs>216</Paragraphs>
  <Slides>47</Slides>
  <Notes>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47</vt:i4>
      </vt:variant>
    </vt:vector>
  </HeadingPairs>
  <TitlesOfParts>
    <vt:vector size="63" baseType="lpstr">
      <vt:lpstr>Arial</vt:lpstr>
      <vt:lpstr>Arial Black</vt:lpstr>
      <vt:lpstr>Bahnschrift Condensed</vt:lpstr>
      <vt:lpstr>Bahnschrift SemiBold</vt:lpstr>
      <vt:lpstr>Bahnschrift SemiBold Condensed</vt:lpstr>
      <vt:lpstr>Bahnschrift SemiBold SemiConden</vt:lpstr>
      <vt:lpstr>Bahnschrift SemiCondensed</vt:lpstr>
      <vt:lpstr>Calibri</vt:lpstr>
      <vt:lpstr>Franklin Gothic Book</vt:lpstr>
      <vt:lpstr>Helvetica Neue</vt:lpstr>
      <vt:lpstr>Lucida Grande</vt:lpstr>
      <vt:lpstr>Verdana</vt:lpstr>
      <vt:lpstr>Wingdings</vt:lpstr>
      <vt:lpstr>Crop</vt:lpstr>
      <vt:lpstr>Office Theme</vt:lpstr>
      <vt:lpstr>1_Crop</vt:lpstr>
      <vt:lpstr>Predicting King County Home Prices</vt:lpstr>
      <vt:lpstr>Why is predicting King County home prices so important?</vt:lpstr>
      <vt:lpstr>Who is this important to?</vt:lpstr>
      <vt:lpstr>Data Wrangling</vt:lpstr>
      <vt:lpstr>What are the features used in house price prediction?</vt:lpstr>
      <vt:lpstr>Correlation List</vt:lpstr>
      <vt:lpstr>Correlation Heatmap Notice Anything Interesting?                         </vt:lpstr>
      <vt:lpstr>Answers</vt:lpstr>
      <vt:lpstr>Building Grade Histogram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Supervised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did the original vs predicted  price values plot look?</vt:lpstr>
      <vt:lpstr>Conclusions</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Boson</dc:creator>
  <cp:lastModifiedBy>Boson</cp:lastModifiedBy>
  <cp:revision>142</cp:revision>
  <dcterms:created xsi:type="dcterms:W3CDTF">2019-06-04T21:06:56Z</dcterms:created>
  <dcterms:modified xsi:type="dcterms:W3CDTF">2019-06-08T03:55:54Z</dcterms:modified>
</cp:coreProperties>
</file>